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4.jpg" ContentType="image/jpg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60" r:id="rId2"/>
    <p:sldMasterId id="2147483674" r:id="rId3"/>
    <p:sldMasterId id="2147483693" r:id="rId4"/>
    <p:sldMasterId id="2147483706" r:id="rId5"/>
    <p:sldMasterId id="2147483719" r:id="rId6"/>
  </p:sldMasterIdLst>
  <p:notesMasterIdLst>
    <p:notesMasterId r:id="rId34"/>
  </p:notesMasterIdLst>
  <p:handoutMasterIdLst>
    <p:handoutMasterId r:id="rId35"/>
  </p:handoutMasterIdLst>
  <p:sldIdLst>
    <p:sldId id="330" r:id="rId7"/>
    <p:sldId id="342" r:id="rId8"/>
    <p:sldId id="451" r:id="rId9"/>
    <p:sldId id="452" r:id="rId10"/>
    <p:sldId id="413" r:id="rId11"/>
    <p:sldId id="414" r:id="rId12"/>
    <p:sldId id="415" r:id="rId13"/>
    <p:sldId id="418" r:id="rId14"/>
    <p:sldId id="455" r:id="rId15"/>
    <p:sldId id="456" r:id="rId16"/>
    <p:sldId id="454" r:id="rId17"/>
    <p:sldId id="462" r:id="rId18"/>
    <p:sldId id="463" r:id="rId19"/>
    <p:sldId id="428" r:id="rId20"/>
    <p:sldId id="464" r:id="rId21"/>
    <p:sldId id="434" r:id="rId22"/>
    <p:sldId id="439" r:id="rId23"/>
    <p:sldId id="445" r:id="rId24"/>
    <p:sldId id="446" r:id="rId25"/>
    <p:sldId id="447" r:id="rId26"/>
    <p:sldId id="448" r:id="rId27"/>
    <p:sldId id="450" r:id="rId28"/>
    <p:sldId id="453" r:id="rId29"/>
    <p:sldId id="460" r:id="rId30"/>
    <p:sldId id="461" r:id="rId31"/>
    <p:sldId id="465" r:id="rId32"/>
    <p:sldId id="466" r:id="rId3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Eduardo Ahumada Salinas" initials="AEA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9"/>
    <a:srgbClr val="FFD54F"/>
    <a:srgbClr val="FFFF66"/>
    <a:srgbClr val="FFCD2F"/>
    <a:srgbClr val="2FCEE3"/>
    <a:srgbClr val="00B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8020" autoAdjust="0"/>
  </p:normalViewPr>
  <p:slideViewPr>
    <p:cSldViewPr snapToGrid="0">
      <p:cViewPr>
        <p:scale>
          <a:sx n="80" d="100"/>
          <a:sy n="80" d="100"/>
        </p:scale>
        <p:origin x="4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3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fael.alaniz\AppData\Local\Microsoft\Windows\Temporary%20Internet%20Files\Content.Outlook\5O1VH17L\Solicitud%20equipos%20e%20insumos%20HD%20AP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CUMPLIMIENTO METAS SANITARIAS APSM 2019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'[Solicitud equipos e insumos HD APS.XLSX]Hoja3'!$D$3</c:f>
              <c:strCache>
                <c:ptCount val="1"/>
                <c:pt idx="0">
                  <c:v>PUNTAJE FINAL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'[Solicitud equipos e insumos HD APS.XLSX]Hoja3'!$C$4:$C$17</c:f>
              <c:strCache>
                <c:ptCount val="14"/>
                <c:pt idx="0">
                  <c:v>COMBARBALÁ </c:v>
                </c:pt>
                <c:pt idx="1">
                  <c:v>CANELA </c:v>
                </c:pt>
                <c:pt idx="2">
                  <c:v>COQUIMBO </c:v>
                </c:pt>
                <c:pt idx="3">
                  <c:v>LA SERENA </c:v>
                </c:pt>
                <c:pt idx="4">
                  <c:v>PUNITAQUI </c:v>
                </c:pt>
                <c:pt idx="5">
                  <c:v>RIO HURTADO </c:v>
                </c:pt>
                <c:pt idx="6">
                  <c:v>MONTE PATRIA </c:v>
                </c:pt>
                <c:pt idx="7">
                  <c:v>LOS VILOS </c:v>
                </c:pt>
                <c:pt idx="8">
                  <c:v>LA HIGUERA</c:v>
                </c:pt>
                <c:pt idx="9">
                  <c:v>VICUÑA </c:v>
                </c:pt>
                <c:pt idx="10">
                  <c:v>OVALLE </c:v>
                </c:pt>
                <c:pt idx="11">
                  <c:v>PAIHUANO</c:v>
                </c:pt>
                <c:pt idx="12">
                  <c:v>ILLAPEL </c:v>
                </c:pt>
                <c:pt idx="13">
                  <c:v>SALAMANCA </c:v>
                </c:pt>
              </c:strCache>
            </c:strRef>
          </c:cat>
          <c:val>
            <c:numRef>
              <c:f>'[Solicitud equipos e insumos HD APS.XLSX]Hoja3'!$D$4:$D$17</c:f>
              <c:numCache>
                <c:formatCode>General</c:formatCode>
                <c:ptCount val="14"/>
                <c:pt idx="0">
                  <c:v>90.19</c:v>
                </c:pt>
                <c:pt idx="1">
                  <c:v>90.77</c:v>
                </c:pt>
                <c:pt idx="2">
                  <c:v>90.86</c:v>
                </c:pt>
                <c:pt idx="3">
                  <c:v>91.97</c:v>
                </c:pt>
                <c:pt idx="4">
                  <c:v>92.75</c:v>
                </c:pt>
                <c:pt idx="5">
                  <c:v>93.62</c:v>
                </c:pt>
                <c:pt idx="6">
                  <c:v>95.41</c:v>
                </c:pt>
                <c:pt idx="7">
                  <c:v>97.02</c:v>
                </c:pt>
                <c:pt idx="8">
                  <c:v>98</c:v>
                </c:pt>
                <c:pt idx="9">
                  <c:v>98.07</c:v>
                </c:pt>
                <c:pt idx="10">
                  <c:v>98.37</c:v>
                </c:pt>
                <c:pt idx="11">
                  <c:v>99.41</c:v>
                </c:pt>
                <c:pt idx="12">
                  <c:v>99.98</c:v>
                </c:pt>
                <c:pt idx="13">
                  <c:v>100.01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934848"/>
        <c:axId val="182938376"/>
      </c:barChart>
      <c:catAx>
        <c:axId val="182934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82938376"/>
        <c:crosses val="autoZero"/>
        <c:auto val="1"/>
        <c:lblAlgn val="ctr"/>
        <c:lblOffset val="100"/>
        <c:noMultiLvlLbl val="0"/>
      </c:catAx>
      <c:valAx>
        <c:axId val="182938376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8293484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F7C93-1440-4046-803C-2FF705A78841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1548FC41-247D-4646-B50C-B9B04A5330F6}">
      <dgm:prSet phldrT="[Texto]" custT="1"/>
      <dgm:spPr/>
      <dgm:t>
        <a:bodyPr/>
        <a:lstStyle/>
        <a:p>
          <a:r>
            <a:rPr lang="es-CL" sz="1200" dirty="0"/>
            <a:t>Red de organizaciones</a:t>
          </a:r>
          <a:endParaRPr lang="es-ES" sz="1200" dirty="0"/>
        </a:p>
      </dgm:t>
    </dgm:pt>
    <dgm:pt modelId="{4E302E94-0BE8-40B2-95A4-31BF9E2D41EC}" type="parTrans" cxnId="{204B6F20-3D98-4C0F-89E9-29CF776267AB}">
      <dgm:prSet/>
      <dgm:spPr/>
      <dgm:t>
        <a:bodyPr/>
        <a:lstStyle/>
        <a:p>
          <a:endParaRPr lang="es-ES" sz="1400"/>
        </a:p>
      </dgm:t>
    </dgm:pt>
    <dgm:pt modelId="{4F8EC88E-E9DA-41FC-994F-AE31FF27D795}" type="sibTrans" cxnId="{204B6F20-3D98-4C0F-89E9-29CF776267AB}">
      <dgm:prSet custT="1"/>
      <dgm:spPr/>
      <dgm:t>
        <a:bodyPr/>
        <a:lstStyle/>
        <a:p>
          <a:endParaRPr lang="es-ES" sz="1400"/>
        </a:p>
      </dgm:t>
    </dgm:pt>
    <dgm:pt modelId="{1AB33EB4-40C8-4040-A3B4-4657ED69778E}">
      <dgm:prSet phldrT="[Texto]" custT="1"/>
      <dgm:spPr/>
      <dgm:t>
        <a:bodyPr/>
        <a:lstStyle/>
        <a:p>
          <a:r>
            <a:rPr lang="es-CL" sz="1200" dirty="0"/>
            <a:t>Presta servicios de salud equitativos e integrales</a:t>
          </a:r>
          <a:endParaRPr lang="es-ES" sz="1200" dirty="0"/>
        </a:p>
      </dgm:t>
    </dgm:pt>
    <dgm:pt modelId="{32A213A8-3C81-4075-BC67-D550DA69C386}" type="parTrans" cxnId="{B0B75BE7-DA13-4114-BE06-DFDCC7E1F09D}">
      <dgm:prSet/>
      <dgm:spPr/>
      <dgm:t>
        <a:bodyPr/>
        <a:lstStyle/>
        <a:p>
          <a:endParaRPr lang="es-ES" sz="1400"/>
        </a:p>
      </dgm:t>
    </dgm:pt>
    <dgm:pt modelId="{67AD33D7-14F4-479C-8971-C265F10280DF}" type="sibTrans" cxnId="{B0B75BE7-DA13-4114-BE06-DFDCC7E1F09D}">
      <dgm:prSet custT="1"/>
      <dgm:spPr/>
      <dgm:t>
        <a:bodyPr/>
        <a:lstStyle/>
        <a:p>
          <a:endParaRPr lang="es-ES" sz="1400"/>
        </a:p>
      </dgm:t>
    </dgm:pt>
    <dgm:pt modelId="{B3698B57-E3D6-46B4-8141-5B01B5D2B69F}">
      <dgm:prSet phldrT="[Texto]" custT="1"/>
      <dgm:spPr/>
      <dgm:t>
        <a:bodyPr/>
        <a:lstStyle/>
        <a:p>
          <a:r>
            <a:rPr lang="es-CL" sz="1200" dirty="0"/>
            <a:t>Población definida</a:t>
          </a:r>
          <a:endParaRPr lang="es-ES" sz="1200" dirty="0"/>
        </a:p>
      </dgm:t>
    </dgm:pt>
    <dgm:pt modelId="{A256052E-265C-4C64-90F8-C0EF73C53B03}" type="parTrans" cxnId="{24D3899F-3077-4B41-A288-28F14DA8CCCE}">
      <dgm:prSet/>
      <dgm:spPr/>
      <dgm:t>
        <a:bodyPr/>
        <a:lstStyle/>
        <a:p>
          <a:endParaRPr lang="es-ES" sz="1400"/>
        </a:p>
      </dgm:t>
    </dgm:pt>
    <dgm:pt modelId="{45179B43-336E-45EB-905D-6306CBBAD646}" type="sibTrans" cxnId="{24D3899F-3077-4B41-A288-28F14DA8CCCE}">
      <dgm:prSet custT="1"/>
      <dgm:spPr/>
      <dgm:t>
        <a:bodyPr/>
        <a:lstStyle/>
        <a:p>
          <a:endParaRPr lang="es-ES" sz="1400"/>
        </a:p>
      </dgm:t>
    </dgm:pt>
    <dgm:pt modelId="{72E804CE-CCB3-4061-B749-1B5720937755}">
      <dgm:prSet phldrT="[Texto]" custT="1"/>
      <dgm:spPr/>
      <dgm:t>
        <a:bodyPr/>
        <a:lstStyle/>
        <a:p>
          <a:r>
            <a:rPr lang="es-CL" sz="1200" dirty="0"/>
            <a:t>Rendición de cuentas por resultados clínicos y económicos</a:t>
          </a:r>
          <a:endParaRPr lang="es-ES" sz="1200" dirty="0"/>
        </a:p>
      </dgm:t>
    </dgm:pt>
    <dgm:pt modelId="{2F2F3020-E26A-4A82-998A-A1AF00E27D49}" type="parTrans" cxnId="{B1801EEE-C44F-4EB0-A209-E3F27D9383CB}">
      <dgm:prSet/>
      <dgm:spPr/>
      <dgm:t>
        <a:bodyPr/>
        <a:lstStyle/>
        <a:p>
          <a:endParaRPr lang="es-ES" sz="1400"/>
        </a:p>
      </dgm:t>
    </dgm:pt>
    <dgm:pt modelId="{AA3D5A3E-0051-4575-AE27-48487349BFE7}" type="sibTrans" cxnId="{B1801EEE-C44F-4EB0-A209-E3F27D9383CB}">
      <dgm:prSet custT="1"/>
      <dgm:spPr/>
      <dgm:t>
        <a:bodyPr/>
        <a:lstStyle/>
        <a:p>
          <a:endParaRPr lang="es-ES" sz="1400"/>
        </a:p>
      </dgm:t>
    </dgm:pt>
    <dgm:pt modelId="{B8EF1DCF-323E-4809-A40F-C82B17961885}">
      <dgm:prSet phldrT="[Texto]" custT="1"/>
      <dgm:spPr/>
      <dgm:t>
        <a:bodyPr/>
        <a:lstStyle/>
        <a:p>
          <a:r>
            <a:rPr lang="es-ES" sz="1200" dirty="0"/>
            <a:t>Hospitales</a:t>
          </a:r>
        </a:p>
        <a:p>
          <a:r>
            <a:rPr lang="es-ES" sz="1200" dirty="0"/>
            <a:t>APSM </a:t>
          </a:r>
        </a:p>
        <a:p>
          <a:r>
            <a:rPr lang="es-ES" sz="1200" dirty="0"/>
            <a:t>Otros centros</a:t>
          </a:r>
        </a:p>
      </dgm:t>
    </dgm:pt>
    <dgm:pt modelId="{2C05288D-73F4-42E3-882E-ABA097E41044}" type="parTrans" cxnId="{A0081BB5-E2BB-4CD4-99D2-CD233486BA98}">
      <dgm:prSet/>
      <dgm:spPr/>
      <dgm:t>
        <a:bodyPr/>
        <a:lstStyle/>
        <a:p>
          <a:endParaRPr lang="es-ES"/>
        </a:p>
      </dgm:t>
    </dgm:pt>
    <dgm:pt modelId="{29BD030E-FE4C-4FDA-B56E-9B2088A100FF}" type="sibTrans" cxnId="{A0081BB5-E2BB-4CD4-99D2-CD233486BA98}">
      <dgm:prSet/>
      <dgm:spPr/>
      <dgm:t>
        <a:bodyPr/>
        <a:lstStyle/>
        <a:p>
          <a:endParaRPr lang="es-ES"/>
        </a:p>
      </dgm:t>
    </dgm:pt>
    <dgm:pt modelId="{321D24A9-9618-4F81-AF84-7387DD315ACF}" type="pres">
      <dgm:prSet presAssocID="{E08F7C93-1440-4046-803C-2FF705A7884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5A28606-03A6-4B1A-B902-F4C5B36B7A72}" type="pres">
      <dgm:prSet presAssocID="{1548FC41-247D-4646-B50C-B9B04A5330F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58E006-030D-4A6A-A685-85D2EBBF85EC}" type="pres">
      <dgm:prSet presAssocID="{4F8EC88E-E9DA-41FC-994F-AE31FF27D795}" presName="sibTrans" presStyleLbl="sibTrans2D1" presStyleIdx="0" presStyleCnt="5"/>
      <dgm:spPr/>
      <dgm:t>
        <a:bodyPr/>
        <a:lstStyle/>
        <a:p>
          <a:endParaRPr lang="es-ES"/>
        </a:p>
      </dgm:t>
    </dgm:pt>
    <dgm:pt modelId="{8670BB9C-D2CA-457B-B73F-87F8002242D9}" type="pres">
      <dgm:prSet presAssocID="{4F8EC88E-E9DA-41FC-994F-AE31FF27D795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0168C96E-F536-4DF8-8720-B57C35810148}" type="pres">
      <dgm:prSet presAssocID="{1AB33EB4-40C8-4040-A3B4-4657ED69778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017B89-CB49-4F0D-853F-DE0D2C8B42A9}" type="pres">
      <dgm:prSet presAssocID="{67AD33D7-14F4-479C-8971-C265F10280DF}" presName="sibTrans" presStyleLbl="sibTrans2D1" presStyleIdx="1" presStyleCnt="5"/>
      <dgm:spPr/>
      <dgm:t>
        <a:bodyPr/>
        <a:lstStyle/>
        <a:p>
          <a:endParaRPr lang="es-ES"/>
        </a:p>
      </dgm:t>
    </dgm:pt>
    <dgm:pt modelId="{A6DF85EC-8363-4F62-B6F4-65FDC79A5E1A}" type="pres">
      <dgm:prSet presAssocID="{67AD33D7-14F4-479C-8971-C265F10280DF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7F357505-8462-4F38-93F6-37268A081CE2}" type="pres">
      <dgm:prSet presAssocID="{B3698B57-E3D6-46B4-8141-5B01B5D2B69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F5506E-BEAA-45A9-97E1-44B6508AEBD6}" type="pres">
      <dgm:prSet presAssocID="{45179B43-336E-45EB-905D-6306CBBAD646}" presName="sibTrans" presStyleLbl="sibTrans2D1" presStyleIdx="2" presStyleCnt="5"/>
      <dgm:spPr/>
      <dgm:t>
        <a:bodyPr/>
        <a:lstStyle/>
        <a:p>
          <a:endParaRPr lang="es-ES"/>
        </a:p>
      </dgm:t>
    </dgm:pt>
    <dgm:pt modelId="{DC386A3B-A523-416C-BDC4-EB121DFDE971}" type="pres">
      <dgm:prSet presAssocID="{45179B43-336E-45EB-905D-6306CBBAD646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C16C3B91-7B59-4A67-BE59-62973587DD66}" type="pres">
      <dgm:prSet presAssocID="{72E804CE-CCB3-4061-B749-1B572093775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A4D19D-A85A-40AB-8015-A35C3A3D959D}" type="pres">
      <dgm:prSet presAssocID="{AA3D5A3E-0051-4575-AE27-48487349BFE7}" presName="sibTrans" presStyleLbl="sibTrans2D1" presStyleIdx="3" presStyleCnt="5"/>
      <dgm:spPr/>
      <dgm:t>
        <a:bodyPr/>
        <a:lstStyle/>
        <a:p>
          <a:endParaRPr lang="es-ES"/>
        </a:p>
      </dgm:t>
    </dgm:pt>
    <dgm:pt modelId="{758BE6D4-C445-4E09-8D71-9EC32C4919E0}" type="pres">
      <dgm:prSet presAssocID="{AA3D5A3E-0051-4575-AE27-48487349BFE7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1BD09CED-C13A-4D1B-9152-8C7C300DFF21}" type="pres">
      <dgm:prSet presAssocID="{B8EF1DCF-323E-4809-A40F-C82B179618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AA1D12-9E0B-4CE1-B026-7CA8C84E7C23}" type="pres">
      <dgm:prSet presAssocID="{29BD030E-FE4C-4FDA-B56E-9B2088A100FF}" presName="sibTrans" presStyleLbl="sibTrans2D1" presStyleIdx="4" presStyleCnt="5"/>
      <dgm:spPr/>
      <dgm:t>
        <a:bodyPr/>
        <a:lstStyle/>
        <a:p>
          <a:endParaRPr lang="es-ES"/>
        </a:p>
      </dgm:t>
    </dgm:pt>
    <dgm:pt modelId="{0A5588DD-6B4F-4445-AC96-337D511BC692}" type="pres">
      <dgm:prSet presAssocID="{29BD030E-FE4C-4FDA-B56E-9B2088A100FF}" presName="connectorText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0EDA8F2A-01E2-4249-8249-05CE92418260}" type="presOf" srcId="{67AD33D7-14F4-479C-8971-C265F10280DF}" destId="{A6DF85EC-8363-4F62-B6F4-65FDC79A5E1A}" srcOrd="1" destOrd="0" presId="urn:microsoft.com/office/officeart/2005/8/layout/cycle2"/>
    <dgm:cxn modelId="{B1801EEE-C44F-4EB0-A209-E3F27D9383CB}" srcId="{E08F7C93-1440-4046-803C-2FF705A78841}" destId="{72E804CE-CCB3-4061-B749-1B5720937755}" srcOrd="3" destOrd="0" parTransId="{2F2F3020-E26A-4A82-998A-A1AF00E27D49}" sibTransId="{AA3D5A3E-0051-4575-AE27-48487349BFE7}"/>
    <dgm:cxn modelId="{6734DE22-031A-4194-A32E-77C8769AFD65}" type="presOf" srcId="{AA3D5A3E-0051-4575-AE27-48487349BFE7}" destId="{9DA4D19D-A85A-40AB-8015-A35C3A3D959D}" srcOrd="0" destOrd="0" presId="urn:microsoft.com/office/officeart/2005/8/layout/cycle2"/>
    <dgm:cxn modelId="{ED47419E-393A-47A2-A802-432951DE5657}" type="presOf" srcId="{E08F7C93-1440-4046-803C-2FF705A78841}" destId="{321D24A9-9618-4F81-AF84-7387DD315ACF}" srcOrd="0" destOrd="0" presId="urn:microsoft.com/office/officeart/2005/8/layout/cycle2"/>
    <dgm:cxn modelId="{24D3899F-3077-4B41-A288-28F14DA8CCCE}" srcId="{E08F7C93-1440-4046-803C-2FF705A78841}" destId="{B3698B57-E3D6-46B4-8141-5B01B5D2B69F}" srcOrd="2" destOrd="0" parTransId="{A256052E-265C-4C64-90F8-C0EF73C53B03}" sibTransId="{45179B43-336E-45EB-905D-6306CBBAD646}"/>
    <dgm:cxn modelId="{150284B6-66B2-4CF5-8836-757A995ED561}" type="presOf" srcId="{4F8EC88E-E9DA-41FC-994F-AE31FF27D795}" destId="{A858E006-030D-4A6A-A685-85D2EBBF85EC}" srcOrd="0" destOrd="0" presId="urn:microsoft.com/office/officeart/2005/8/layout/cycle2"/>
    <dgm:cxn modelId="{84D992C4-755D-4153-836A-395CEBF4A9F4}" type="presOf" srcId="{45179B43-336E-45EB-905D-6306CBBAD646}" destId="{DC386A3B-A523-416C-BDC4-EB121DFDE971}" srcOrd="1" destOrd="0" presId="urn:microsoft.com/office/officeart/2005/8/layout/cycle2"/>
    <dgm:cxn modelId="{4406B3FA-3A5C-4FEF-ADE6-ED06AA77A1DF}" type="presOf" srcId="{B3698B57-E3D6-46B4-8141-5B01B5D2B69F}" destId="{7F357505-8462-4F38-93F6-37268A081CE2}" srcOrd="0" destOrd="0" presId="urn:microsoft.com/office/officeart/2005/8/layout/cycle2"/>
    <dgm:cxn modelId="{B0B75BE7-DA13-4114-BE06-DFDCC7E1F09D}" srcId="{E08F7C93-1440-4046-803C-2FF705A78841}" destId="{1AB33EB4-40C8-4040-A3B4-4657ED69778E}" srcOrd="1" destOrd="0" parTransId="{32A213A8-3C81-4075-BC67-D550DA69C386}" sibTransId="{67AD33D7-14F4-479C-8971-C265F10280DF}"/>
    <dgm:cxn modelId="{F9626137-FA35-4FD6-B724-A03334DA921F}" type="presOf" srcId="{AA3D5A3E-0051-4575-AE27-48487349BFE7}" destId="{758BE6D4-C445-4E09-8D71-9EC32C4919E0}" srcOrd="1" destOrd="0" presId="urn:microsoft.com/office/officeart/2005/8/layout/cycle2"/>
    <dgm:cxn modelId="{0F6B9DF7-9F91-40E1-A79B-E245669B4B66}" type="presOf" srcId="{45179B43-336E-45EB-905D-6306CBBAD646}" destId="{4FF5506E-BEAA-45A9-97E1-44B6508AEBD6}" srcOrd="0" destOrd="0" presId="urn:microsoft.com/office/officeart/2005/8/layout/cycle2"/>
    <dgm:cxn modelId="{204B6F20-3D98-4C0F-89E9-29CF776267AB}" srcId="{E08F7C93-1440-4046-803C-2FF705A78841}" destId="{1548FC41-247D-4646-B50C-B9B04A5330F6}" srcOrd="0" destOrd="0" parTransId="{4E302E94-0BE8-40B2-95A4-31BF9E2D41EC}" sibTransId="{4F8EC88E-E9DA-41FC-994F-AE31FF27D795}"/>
    <dgm:cxn modelId="{349BCD6A-E7B6-4725-87C7-D9184C43D4C8}" type="presOf" srcId="{67AD33D7-14F4-479C-8971-C265F10280DF}" destId="{AD017B89-CB49-4F0D-853F-DE0D2C8B42A9}" srcOrd="0" destOrd="0" presId="urn:microsoft.com/office/officeart/2005/8/layout/cycle2"/>
    <dgm:cxn modelId="{3E39CDEC-5F41-4AE6-BC39-2292571D99F2}" type="presOf" srcId="{1548FC41-247D-4646-B50C-B9B04A5330F6}" destId="{45A28606-03A6-4B1A-B902-F4C5B36B7A72}" srcOrd="0" destOrd="0" presId="urn:microsoft.com/office/officeart/2005/8/layout/cycle2"/>
    <dgm:cxn modelId="{E43E09A5-59A1-4106-810F-B8462C786CB7}" type="presOf" srcId="{29BD030E-FE4C-4FDA-B56E-9B2088A100FF}" destId="{0A5588DD-6B4F-4445-AC96-337D511BC692}" srcOrd="1" destOrd="0" presId="urn:microsoft.com/office/officeart/2005/8/layout/cycle2"/>
    <dgm:cxn modelId="{286393FC-2F91-48B8-944C-2EE854E4E541}" type="presOf" srcId="{72E804CE-CCB3-4061-B749-1B5720937755}" destId="{C16C3B91-7B59-4A67-BE59-62973587DD66}" srcOrd="0" destOrd="0" presId="urn:microsoft.com/office/officeart/2005/8/layout/cycle2"/>
    <dgm:cxn modelId="{A0081BB5-E2BB-4CD4-99D2-CD233486BA98}" srcId="{E08F7C93-1440-4046-803C-2FF705A78841}" destId="{B8EF1DCF-323E-4809-A40F-C82B17961885}" srcOrd="4" destOrd="0" parTransId="{2C05288D-73F4-42E3-882E-ABA097E41044}" sibTransId="{29BD030E-FE4C-4FDA-B56E-9B2088A100FF}"/>
    <dgm:cxn modelId="{E317A243-A08D-4D3E-8FDD-D54A1594CE50}" type="presOf" srcId="{B8EF1DCF-323E-4809-A40F-C82B17961885}" destId="{1BD09CED-C13A-4D1B-9152-8C7C300DFF21}" srcOrd="0" destOrd="0" presId="urn:microsoft.com/office/officeart/2005/8/layout/cycle2"/>
    <dgm:cxn modelId="{C2C0C917-7433-4D53-9D36-14A7DACD49F5}" type="presOf" srcId="{4F8EC88E-E9DA-41FC-994F-AE31FF27D795}" destId="{8670BB9C-D2CA-457B-B73F-87F8002242D9}" srcOrd="1" destOrd="0" presId="urn:microsoft.com/office/officeart/2005/8/layout/cycle2"/>
    <dgm:cxn modelId="{CF20FB88-5DBB-4E1F-BB75-8ECDAE62F11F}" type="presOf" srcId="{29BD030E-FE4C-4FDA-B56E-9B2088A100FF}" destId="{35AA1D12-9E0B-4CE1-B026-7CA8C84E7C23}" srcOrd="0" destOrd="0" presId="urn:microsoft.com/office/officeart/2005/8/layout/cycle2"/>
    <dgm:cxn modelId="{0CC2FA77-50BE-4B43-8015-3AE6637A3F23}" type="presOf" srcId="{1AB33EB4-40C8-4040-A3B4-4657ED69778E}" destId="{0168C96E-F536-4DF8-8720-B57C35810148}" srcOrd="0" destOrd="0" presId="urn:microsoft.com/office/officeart/2005/8/layout/cycle2"/>
    <dgm:cxn modelId="{702B8D93-1EF0-4129-8902-078AFFCBC8BB}" type="presParOf" srcId="{321D24A9-9618-4F81-AF84-7387DD315ACF}" destId="{45A28606-03A6-4B1A-B902-F4C5B36B7A72}" srcOrd="0" destOrd="0" presId="urn:microsoft.com/office/officeart/2005/8/layout/cycle2"/>
    <dgm:cxn modelId="{27DC0721-331F-49E0-9EEC-593CCBD3BC98}" type="presParOf" srcId="{321D24A9-9618-4F81-AF84-7387DD315ACF}" destId="{A858E006-030D-4A6A-A685-85D2EBBF85EC}" srcOrd="1" destOrd="0" presId="urn:microsoft.com/office/officeart/2005/8/layout/cycle2"/>
    <dgm:cxn modelId="{9250B411-E5F4-4558-A186-F52A59BD3AB6}" type="presParOf" srcId="{A858E006-030D-4A6A-A685-85D2EBBF85EC}" destId="{8670BB9C-D2CA-457B-B73F-87F8002242D9}" srcOrd="0" destOrd="0" presId="urn:microsoft.com/office/officeart/2005/8/layout/cycle2"/>
    <dgm:cxn modelId="{9691A64C-C3C4-4DE4-8407-9F8349EC2726}" type="presParOf" srcId="{321D24A9-9618-4F81-AF84-7387DD315ACF}" destId="{0168C96E-F536-4DF8-8720-B57C35810148}" srcOrd="2" destOrd="0" presId="urn:microsoft.com/office/officeart/2005/8/layout/cycle2"/>
    <dgm:cxn modelId="{1E10FCA4-0433-4158-9B74-318AD2ECC0CE}" type="presParOf" srcId="{321D24A9-9618-4F81-AF84-7387DD315ACF}" destId="{AD017B89-CB49-4F0D-853F-DE0D2C8B42A9}" srcOrd="3" destOrd="0" presId="urn:microsoft.com/office/officeart/2005/8/layout/cycle2"/>
    <dgm:cxn modelId="{651C3300-A946-4188-B67C-A8E9B5B1A5EC}" type="presParOf" srcId="{AD017B89-CB49-4F0D-853F-DE0D2C8B42A9}" destId="{A6DF85EC-8363-4F62-B6F4-65FDC79A5E1A}" srcOrd="0" destOrd="0" presId="urn:microsoft.com/office/officeart/2005/8/layout/cycle2"/>
    <dgm:cxn modelId="{0BACE115-59B9-41BE-93BD-A1243541F7E4}" type="presParOf" srcId="{321D24A9-9618-4F81-AF84-7387DD315ACF}" destId="{7F357505-8462-4F38-93F6-37268A081CE2}" srcOrd="4" destOrd="0" presId="urn:microsoft.com/office/officeart/2005/8/layout/cycle2"/>
    <dgm:cxn modelId="{6AA56B43-6E92-430E-987D-C68E023C68CC}" type="presParOf" srcId="{321D24A9-9618-4F81-AF84-7387DD315ACF}" destId="{4FF5506E-BEAA-45A9-97E1-44B6508AEBD6}" srcOrd="5" destOrd="0" presId="urn:microsoft.com/office/officeart/2005/8/layout/cycle2"/>
    <dgm:cxn modelId="{E68DBB75-5EC7-413C-BF4B-9848B9A3DFFE}" type="presParOf" srcId="{4FF5506E-BEAA-45A9-97E1-44B6508AEBD6}" destId="{DC386A3B-A523-416C-BDC4-EB121DFDE971}" srcOrd="0" destOrd="0" presId="urn:microsoft.com/office/officeart/2005/8/layout/cycle2"/>
    <dgm:cxn modelId="{BE0F1E9B-F790-470B-8D3B-37A9CA09EA04}" type="presParOf" srcId="{321D24A9-9618-4F81-AF84-7387DD315ACF}" destId="{C16C3B91-7B59-4A67-BE59-62973587DD66}" srcOrd="6" destOrd="0" presId="urn:microsoft.com/office/officeart/2005/8/layout/cycle2"/>
    <dgm:cxn modelId="{A505BC30-596E-4D78-9790-91DB141A5665}" type="presParOf" srcId="{321D24A9-9618-4F81-AF84-7387DD315ACF}" destId="{9DA4D19D-A85A-40AB-8015-A35C3A3D959D}" srcOrd="7" destOrd="0" presId="urn:microsoft.com/office/officeart/2005/8/layout/cycle2"/>
    <dgm:cxn modelId="{CD76C082-7117-4D13-BE04-8247B05AB257}" type="presParOf" srcId="{9DA4D19D-A85A-40AB-8015-A35C3A3D959D}" destId="{758BE6D4-C445-4E09-8D71-9EC32C4919E0}" srcOrd="0" destOrd="0" presId="urn:microsoft.com/office/officeart/2005/8/layout/cycle2"/>
    <dgm:cxn modelId="{8FDFB3CD-4AC4-4729-B6D8-6D70AA5BF319}" type="presParOf" srcId="{321D24A9-9618-4F81-AF84-7387DD315ACF}" destId="{1BD09CED-C13A-4D1B-9152-8C7C300DFF21}" srcOrd="8" destOrd="0" presId="urn:microsoft.com/office/officeart/2005/8/layout/cycle2"/>
    <dgm:cxn modelId="{73EB31E3-9194-41DB-BD78-7079B7809024}" type="presParOf" srcId="{321D24A9-9618-4F81-AF84-7387DD315ACF}" destId="{35AA1D12-9E0B-4CE1-B026-7CA8C84E7C23}" srcOrd="9" destOrd="0" presId="urn:microsoft.com/office/officeart/2005/8/layout/cycle2"/>
    <dgm:cxn modelId="{F70D254B-A99B-469D-98E2-C9D76328CE5C}" type="presParOf" srcId="{35AA1D12-9E0B-4CE1-B026-7CA8C84E7C23}" destId="{0A5588DD-6B4F-4445-AC96-337D511BC69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FAB0A9-AE5A-44B7-BF92-50C7DDBB85FE}" type="doc">
      <dgm:prSet loTypeId="urn:microsoft.com/office/officeart/2005/8/layout/hProcess7#1" loCatId="list" qsTypeId="urn:microsoft.com/office/officeart/2005/8/quickstyle/simple1#2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6453D30-6C58-46D3-A492-824E3F817852}">
      <dgm:prSet phldrT="[Texto]" custT="1"/>
      <dgm:spPr>
        <a:xfrm>
          <a:off x="461" y="840779"/>
          <a:ext cx="1985367" cy="2382440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82F639A4-548B-4FA6-AD72-5F2A35924E5D}" type="parTrans" cxnId="{2F4AC7F3-9943-416F-B52F-BE20B125114A}">
      <dgm:prSet/>
      <dgm:spPr/>
      <dgm:t>
        <a:bodyPr/>
        <a:lstStyle/>
        <a:p>
          <a:endParaRPr lang="es-ES"/>
        </a:p>
      </dgm:t>
    </dgm:pt>
    <dgm:pt modelId="{A016625B-AE62-4F90-8AF8-EEF3CD6A1CC7}" type="sibTrans" cxnId="{2F4AC7F3-9943-416F-B52F-BE20B125114A}">
      <dgm:prSet/>
      <dgm:spPr/>
      <dgm:t>
        <a:bodyPr/>
        <a:lstStyle/>
        <a:p>
          <a:endParaRPr lang="es-ES"/>
        </a:p>
      </dgm:t>
    </dgm:pt>
    <dgm:pt modelId="{5555B13D-1F9A-4BFD-877F-4FD3B0862742}">
      <dgm:prSet phldrT="[Texto]"/>
      <dgm:spPr>
        <a:xfrm>
          <a:off x="2452389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5A1F16B7-F169-4875-B220-D7077290CC8B}" type="parTrans" cxnId="{C176C631-CB60-44EB-98F4-B0E3F82493E0}">
      <dgm:prSet/>
      <dgm:spPr/>
      <dgm:t>
        <a:bodyPr/>
        <a:lstStyle/>
        <a:p>
          <a:endParaRPr lang="es-ES"/>
        </a:p>
      </dgm:t>
    </dgm:pt>
    <dgm:pt modelId="{EA279CC9-F3A3-418A-9B1C-44FA44840FFA}" type="sibTrans" cxnId="{C176C631-CB60-44EB-98F4-B0E3F82493E0}">
      <dgm:prSet/>
      <dgm:spPr/>
      <dgm:t>
        <a:bodyPr/>
        <a:lstStyle/>
        <a:p>
          <a:endParaRPr lang="es-ES"/>
        </a:p>
      </dgm:t>
    </dgm:pt>
    <dgm:pt modelId="{9EBC8D4D-F16F-4907-8869-4E7541F81B0F}">
      <dgm:prSet phldrT="[Texto]" custT="1"/>
      <dgm:spPr>
        <a:xfrm>
          <a:off x="4110171" y="840779"/>
          <a:ext cx="1985367" cy="2382440"/>
        </a:xfr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BDF6B443-66B7-44A8-8E16-AC3B4D6D7A03}" type="parTrans" cxnId="{8BAFA1D2-8E62-46B8-8C10-918C7D614301}">
      <dgm:prSet/>
      <dgm:spPr/>
      <dgm:t>
        <a:bodyPr/>
        <a:lstStyle/>
        <a:p>
          <a:endParaRPr lang="es-ES"/>
        </a:p>
      </dgm:t>
    </dgm:pt>
    <dgm:pt modelId="{4C1E983B-7F25-4AB7-8D14-36CF2CB4491B}" type="sibTrans" cxnId="{8BAFA1D2-8E62-46B8-8C10-918C7D614301}">
      <dgm:prSet/>
      <dgm:spPr/>
      <dgm:t>
        <a:bodyPr/>
        <a:lstStyle/>
        <a:p>
          <a:endParaRPr lang="es-ES"/>
        </a:p>
      </dgm:t>
    </dgm:pt>
    <dgm:pt modelId="{1F051B77-F44B-4695-A43F-88FFCF2B5CAB}">
      <dgm:prSet phldrT="[Texto]"/>
      <dgm:spPr>
        <a:xfrm>
          <a:off x="39753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AEAC5643-8719-4F2C-BB23-1892CEF8E1CD}" type="sibTrans" cxnId="{3A26115B-AD27-4421-8095-B1AFE8D24A69}">
      <dgm:prSet/>
      <dgm:spPr/>
      <dgm:t>
        <a:bodyPr/>
        <a:lstStyle/>
        <a:p>
          <a:endParaRPr lang="es-ES"/>
        </a:p>
      </dgm:t>
    </dgm:pt>
    <dgm:pt modelId="{E4BC5657-B2E3-4E73-AE10-E6FE35311D7A}" type="parTrans" cxnId="{3A26115B-AD27-4421-8095-B1AFE8D24A69}">
      <dgm:prSet/>
      <dgm:spPr/>
      <dgm:t>
        <a:bodyPr/>
        <a:lstStyle/>
        <a:p>
          <a:endParaRPr lang="es-ES"/>
        </a:p>
      </dgm:t>
    </dgm:pt>
    <dgm:pt modelId="{8FB16E04-E7D2-471F-A777-FE044DEC0E7F}">
      <dgm:prSet phldrT="[Texto]"/>
      <dgm:spPr>
        <a:xfrm>
          <a:off x="450724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9229197F-71DE-4BC8-813E-CF4FC79E85F0}" type="sibTrans" cxnId="{E5B1259A-D141-4758-AC3E-E04F14DD4B3A}">
      <dgm:prSet/>
      <dgm:spPr/>
      <dgm:t>
        <a:bodyPr/>
        <a:lstStyle/>
        <a:p>
          <a:endParaRPr lang="es-ES"/>
        </a:p>
      </dgm:t>
    </dgm:pt>
    <dgm:pt modelId="{2AAFBE63-E074-4749-90D2-79790D4C71B5}" type="parTrans" cxnId="{E5B1259A-D141-4758-AC3E-E04F14DD4B3A}">
      <dgm:prSet/>
      <dgm:spPr/>
      <dgm:t>
        <a:bodyPr/>
        <a:lstStyle/>
        <a:p>
          <a:endParaRPr lang="es-ES"/>
        </a:p>
      </dgm:t>
    </dgm:pt>
    <dgm:pt modelId="{57799F0B-8901-45D9-8FC2-4C8FF33E6EE4}">
      <dgm:prSet phldrT="[Texto]" custT="1"/>
      <dgm:spPr>
        <a:xfrm>
          <a:off x="2055316" y="840779"/>
          <a:ext cx="1985367" cy="2382440"/>
        </a:xfr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3FA761D4-D061-4DBC-AF76-C65C8E97A488}" type="sibTrans" cxnId="{49F0462C-CB6C-463A-811B-95AED86BADF3}">
      <dgm:prSet/>
      <dgm:spPr/>
      <dgm:t>
        <a:bodyPr/>
        <a:lstStyle/>
        <a:p>
          <a:endParaRPr lang="es-ES"/>
        </a:p>
      </dgm:t>
    </dgm:pt>
    <dgm:pt modelId="{C5E00C94-742A-4BBA-9148-9B3FF78DC40E}" type="parTrans" cxnId="{49F0462C-CB6C-463A-811B-95AED86BADF3}">
      <dgm:prSet/>
      <dgm:spPr/>
      <dgm:t>
        <a:bodyPr/>
        <a:lstStyle/>
        <a:p>
          <a:endParaRPr lang="es-ES"/>
        </a:p>
      </dgm:t>
    </dgm:pt>
    <dgm:pt modelId="{7857024B-40B6-4358-9B82-1B298F0B9693}" type="pres">
      <dgm:prSet presAssocID="{64FAB0A9-AE5A-44B7-BF92-50C7DDBB85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988800E0-E429-4195-BA99-1C6C8A0931F7}" type="pres">
      <dgm:prSet presAssocID="{46453D30-6C58-46D3-A492-824E3F817852}" presName="compositeNode" presStyleCnt="0">
        <dgm:presLayoutVars>
          <dgm:bulletEnabled val="1"/>
        </dgm:presLayoutVars>
      </dgm:prSet>
      <dgm:spPr/>
    </dgm:pt>
    <dgm:pt modelId="{2BC11BAB-19B6-4C22-AAF8-911228AE589E}" type="pres">
      <dgm:prSet presAssocID="{46453D30-6C58-46D3-A492-824E3F817852}" presName="bgRect" presStyleLbl="node1" presStyleIdx="0" presStyleCnt="3" custScaleY="61613" custLinFactNeighborX="720" custLinFactNeighborY="777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36C79758-FDDA-4D69-BF05-B97C3C7800E9}" type="pres">
      <dgm:prSet presAssocID="{46453D30-6C58-46D3-A492-824E3F81785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7E141C-4A19-4128-9DE8-93834BEBA965}" type="pres">
      <dgm:prSet presAssocID="{46453D30-6C58-46D3-A492-824E3F817852}" presName="child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FD01118-A7AA-44A3-9841-842B5BF191D3}" type="pres">
      <dgm:prSet presAssocID="{A016625B-AE62-4F90-8AF8-EEF3CD6A1CC7}" presName="hSp" presStyleCnt="0"/>
      <dgm:spPr/>
    </dgm:pt>
    <dgm:pt modelId="{69C08CAA-0F3C-46EF-B54B-22994107C125}" type="pres">
      <dgm:prSet presAssocID="{A016625B-AE62-4F90-8AF8-EEF3CD6A1CC7}" presName="vProcSp" presStyleCnt="0"/>
      <dgm:spPr/>
    </dgm:pt>
    <dgm:pt modelId="{1E8B66F6-DF86-4829-9B92-AE8B49C3E32A}" type="pres">
      <dgm:prSet presAssocID="{A016625B-AE62-4F90-8AF8-EEF3CD6A1CC7}" presName="vSp1" presStyleCnt="0"/>
      <dgm:spPr/>
    </dgm:pt>
    <dgm:pt modelId="{5203B639-656A-47AD-BCDA-97B27D0251E4}" type="pres">
      <dgm:prSet presAssocID="{A016625B-AE62-4F90-8AF8-EEF3CD6A1CC7}" presName="simulatedConn" presStyleLbl="solidFgAcc1" presStyleIdx="0" presStyleCnt="2" custLinFactY="-231642" custLinFactNeighborX="9360" custLinFactNeighborY="-300000"/>
      <dgm:spPr>
        <a:xfrm rot="5400000">
          <a:off x="1890224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D62AE906-B7AF-4130-971A-CAF310A12913}" type="pres">
      <dgm:prSet presAssocID="{A016625B-AE62-4F90-8AF8-EEF3CD6A1CC7}" presName="vSp2" presStyleCnt="0"/>
      <dgm:spPr/>
    </dgm:pt>
    <dgm:pt modelId="{2C0D12BB-0668-4C45-B8D2-75D8A52C7A78}" type="pres">
      <dgm:prSet presAssocID="{A016625B-AE62-4F90-8AF8-EEF3CD6A1CC7}" presName="sibTrans" presStyleCnt="0"/>
      <dgm:spPr/>
    </dgm:pt>
    <dgm:pt modelId="{EF3DA50C-C451-4D24-8D3A-ADFE9F890821}" type="pres">
      <dgm:prSet presAssocID="{57799F0B-8901-45D9-8FC2-4C8FF33E6EE4}" presName="compositeNode" presStyleCnt="0">
        <dgm:presLayoutVars>
          <dgm:bulletEnabled val="1"/>
        </dgm:presLayoutVars>
      </dgm:prSet>
      <dgm:spPr/>
    </dgm:pt>
    <dgm:pt modelId="{75A7BB45-477D-4E1C-BD14-7EF0A843CEBA}" type="pres">
      <dgm:prSet presAssocID="{57799F0B-8901-45D9-8FC2-4C8FF33E6EE4}" presName="bgRect" presStyleLbl="node1" presStyleIdx="1" presStyleCnt="3" custScaleY="61151" custLinFactNeighborY="1238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DDAC6118-9169-4C06-B1C4-21511F5CFAD0}" type="pres">
      <dgm:prSet presAssocID="{57799F0B-8901-45D9-8FC2-4C8FF33E6EE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E9A6B9-C8C7-4431-BF82-B1C921557721}" type="pres">
      <dgm:prSet presAssocID="{57799F0B-8901-45D9-8FC2-4C8FF33E6EE4}" presName="child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CL"/>
        </a:p>
      </dgm:t>
    </dgm:pt>
    <dgm:pt modelId="{E8A19293-38E6-4D7A-955A-E4B70276794E}" type="pres">
      <dgm:prSet presAssocID="{3FA761D4-D061-4DBC-AF76-C65C8E97A488}" presName="hSp" presStyleCnt="0"/>
      <dgm:spPr/>
    </dgm:pt>
    <dgm:pt modelId="{93047FBF-9AFD-4032-95F8-3C9E3F981805}" type="pres">
      <dgm:prSet presAssocID="{3FA761D4-D061-4DBC-AF76-C65C8E97A488}" presName="vProcSp" presStyleCnt="0"/>
      <dgm:spPr/>
    </dgm:pt>
    <dgm:pt modelId="{47D1A79C-66FF-4868-BEBE-56CEAAFBC3DE}" type="pres">
      <dgm:prSet presAssocID="{3FA761D4-D061-4DBC-AF76-C65C8E97A488}" presName="vSp1" presStyleCnt="0"/>
      <dgm:spPr/>
    </dgm:pt>
    <dgm:pt modelId="{8382099C-29A6-47A3-90E7-6C70F6E77943}" type="pres">
      <dgm:prSet presAssocID="{3FA761D4-D061-4DBC-AF76-C65C8E97A488}" presName="simulatedConn" presStyleLbl="solidFgAcc1" presStyleIdx="1" presStyleCnt="2" custLinFactY="-232447" custLinFactNeighborX="20568" custLinFactNeighborY="-300000"/>
      <dgm:spPr>
        <a:xfrm rot="5400000">
          <a:off x="3945079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FF4F260E-A5FE-4AA6-8BFA-534A64F30A7A}" type="pres">
      <dgm:prSet presAssocID="{3FA761D4-D061-4DBC-AF76-C65C8E97A488}" presName="vSp2" presStyleCnt="0"/>
      <dgm:spPr/>
    </dgm:pt>
    <dgm:pt modelId="{AFCB7B5E-2BD8-402F-A505-F98A93C48B32}" type="pres">
      <dgm:prSet presAssocID="{3FA761D4-D061-4DBC-AF76-C65C8E97A488}" presName="sibTrans" presStyleCnt="0"/>
      <dgm:spPr/>
    </dgm:pt>
    <dgm:pt modelId="{2D328B6B-7FA9-487F-96DB-48181DB77DB9}" type="pres">
      <dgm:prSet presAssocID="{9EBC8D4D-F16F-4907-8869-4E7541F81B0F}" presName="compositeNode" presStyleCnt="0">
        <dgm:presLayoutVars>
          <dgm:bulletEnabled val="1"/>
        </dgm:presLayoutVars>
      </dgm:prSet>
      <dgm:spPr/>
    </dgm:pt>
    <dgm:pt modelId="{80539C27-A476-4B46-A0F6-6AA7DCD6C940}" type="pres">
      <dgm:prSet presAssocID="{9EBC8D4D-F16F-4907-8869-4E7541F81B0F}" presName="bgRect" presStyleLbl="node1" presStyleIdx="2" presStyleCnt="3" custScaleY="59646" custLinFactNeighborX="23" custLinFactNeighborY="2507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68BEFF80-E9B6-4E71-BAE4-1B55CD52267D}" type="pres">
      <dgm:prSet presAssocID="{9EBC8D4D-F16F-4907-8869-4E7541F81B0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9A022-8C27-4ADE-8183-352C49E8D7C2}" type="pres">
      <dgm:prSet presAssocID="{9EBC8D4D-F16F-4907-8869-4E7541F81B0F}" presName="child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C176C631-CB60-44EB-98F4-B0E3F82493E0}" srcId="{57799F0B-8901-45D9-8FC2-4C8FF33E6EE4}" destId="{5555B13D-1F9A-4BFD-877F-4FD3B0862742}" srcOrd="0" destOrd="0" parTransId="{5A1F16B7-F169-4875-B220-D7077290CC8B}" sibTransId="{EA279CC9-F3A3-418A-9B1C-44FA44840FFA}"/>
    <dgm:cxn modelId="{3A26115B-AD27-4421-8095-B1AFE8D24A69}" srcId="{46453D30-6C58-46D3-A492-824E3F817852}" destId="{1F051B77-F44B-4695-A43F-88FFCF2B5CAB}" srcOrd="0" destOrd="0" parTransId="{E4BC5657-B2E3-4E73-AE10-E6FE35311D7A}" sibTransId="{AEAC5643-8719-4F2C-BB23-1892CEF8E1CD}"/>
    <dgm:cxn modelId="{69A03D44-24C8-4FD8-A86D-C97C942246A4}" type="presOf" srcId="{46453D30-6C58-46D3-A492-824E3F817852}" destId="{36C79758-FDDA-4D69-BF05-B97C3C7800E9}" srcOrd="1" destOrd="0" presId="urn:microsoft.com/office/officeart/2005/8/layout/hProcess7#1"/>
    <dgm:cxn modelId="{DCD764FC-D865-4C0E-B0CB-E653557551B7}" type="presOf" srcId="{9EBC8D4D-F16F-4907-8869-4E7541F81B0F}" destId="{80539C27-A476-4B46-A0F6-6AA7DCD6C940}" srcOrd="0" destOrd="0" presId="urn:microsoft.com/office/officeart/2005/8/layout/hProcess7#1"/>
    <dgm:cxn modelId="{37F8994C-7BEC-4263-84B7-3144393F89C6}" type="presOf" srcId="{5555B13D-1F9A-4BFD-877F-4FD3B0862742}" destId="{77E9A6B9-C8C7-4431-BF82-B1C921557721}" srcOrd="0" destOrd="0" presId="urn:microsoft.com/office/officeart/2005/8/layout/hProcess7#1"/>
    <dgm:cxn modelId="{49F0462C-CB6C-463A-811B-95AED86BADF3}" srcId="{64FAB0A9-AE5A-44B7-BF92-50C7DDBB85FE}" destId="{57799F0B-8901-45D9-8FC2-4C8FF33E6EE4}" srcOrd="1" destOrd="0" parTransId="{C5E00C94-742A-4BBA-9148-9B3FF78DC40E}" sibTransId="{3FA761D4-D061-4DBC-AF76-C65C8E97A488}"/>
    <dgm:cxn modelId="{2F4AC7F3-9943-416F-B52F-BE20B125114A}" srcId="{64FAB0A9-AE5A-44B7-BF92-50C7DDBB85FE}" destId="{46453D30-6C58-46D3-A492-824E3F817852}" srcOrd="0" destOrd="0" parTransId="{82F639A4-548B-4FA6-AD72-5F2A35924E5D}" sibTransId="{A016625B-AE62-4F90-8AF8-EEF3CD6A1CC7}"/>
    <dgm:cxn modelId="{6F657183-284B-4F13-B785-81AF75733C33}" type="presOf" srcId="{8FB16E04-E7D2-471F-A777-FE044DEC0E7F}" destId="{7189A022-8C27-4ADE-8183-352C49E8D7C2}" srcOrd="0" destOrd="0" presId="urn:microsoft.com/office/officeart/2005/8/layout/hProcess7#1"/>
    <dgm:cxn modelId="{324CFC97-ACB7-4514-A136-63249F48D843}" type="presOf" srcId="{46453D30-6C58-46D3-A492-824E3F817852}" destId="{2BC11BAB-19B6-4C22-AAF8-911228AE589E}" srcOrd="0" destOrd="0" presId="urn:microsoft.com/office/officeart/2005/8/layout/hProcess7#1"/>
    <dgm:cxn modelId="{E5B1259A-D141-4758-AC3E-E04F14DD4B3A}" srcId="{9EBC8D4D-F16F-4907-8869-4E7541F81B0F}" destId="{8FB16E04-E7D2-471F-A777-FE044DEC0E7F}" srcOrd="0" destOrd="0" parTransId="{2AAFBE63-E074-4749-90D2-79790D4C71B5}" sibTransId="{9229197F-71DE-4BC8-813E-CF4FC79E85F0}"/>
    <dgm:cxn modelId="{6102E96B-1AAD-43CA-A164-72610FBAC268}" type="presOf" srcId="{64FAB0A9-AE5A-44B7-BF92-50C7DDBB85FE}" destId="{7857024B-40B6-4358-9B82-1B298F0B9693}" srcOrd="0" destOrd="0" presId="urn:microsoft.com/office/officeart/2005/8/layout/hProcess7#1"/>
    <dgm:cxn modelId="{8BAFA1D2-8E62-46B8-8C10-918C7D614301}" srcId="{64FAB0A9-AE5A-44B7-BF92-50C7DDBB85FE}" destId="{9EBC8D4D-F16F-4907-8869-4E7541F81B0F}" srcOrd="2" destOrd="0" parTransId="{BDF6B443-66B7-44A8-8E16-AC3B4D6D7A03}" sibTransId="{4C1E983B-7F25-4AB7-8D14-36CF2CB4491B}"/>
    <dgm:cxn modelId="{747DCF93-54CD-44E0-800F-CC059203EFAE}" type="presOf" srcId="{9EBC8D4D-F16F-4907-8869-4E7541F81B0F}" destId="{68BEFF80-E9B6-4E71-BAE4-1B55CD52267D}" srcOrd="1" destOrd="0" presId="urn:microsoft.com/office/officeart/2005/8/layout/hProcess7#1"/>
    <dgm:cxn modelId="{68345C9F-B267-4C33-8314-4FFD608F458D}" type="presOf" srcId="{57799F0B-8901-45D9-8FC2-4C8FF33E6EE4}" destId="{DDAC6118-9169-4C06-B1C4-21511F5CFAD0}" srcOrd="1" destOrd="0" presId="urn:microsoft.com/office/officeart/2005/8/layout/hProcess7#1"/>
    <dgm:cxn modelId="{288DC567-1CC1-4666-B2C3-7175941C5B15}" type="presOf" srcId="{57799F0B-8901-45D9-8FC2-4C8FF33E6EE4}" destId="{75A7BB45-477D-4E1C-BD14-7EF0A843CEBA}" srcOrd="0" destOrd="0" presId="urn:microsoft.com/office/officeart/2005/8/layout/hProcess7#1"/>
    <dgm:cxn modelId="{299EEB7A-3E9C-4CF4-BDB9-29920239F697}" type="presOf" srcId="{1F051B77-F44B-4695-A43F-88FFCF2B5CAB}" destId="{BA7E141C-4A19-4128-9DE8-93834BEBA965}" srcOrd="0" destOrd="0" presId="urn:microsoft.com/office/officeart/2005/8/layout/hProcess7#1"/>
    <dgm:cxn modelId="{E05E1075-9756-46EE-9556-D6C5C0730752}" type="presParOf" srcId="{7857024B-40B6-4358-9B82-1B298F0B9693}" destId="{988800E0-E429-4195-BA99-1C6C8A0931F7}" srcOrd="0" destOrd="0" presId="urn:microsoft.com/office/officeart/2005/8/layout/hProcess7#1"/>
    <dgm:cxn modelId="{E688A0E6-01FA-495A-9932-C9A32E5B5B57}" type="presParOf" srcId="{988800E0-E429-4195-BA99-1C6C8A0931F7}" destId="{2BC11BAB-19B6-4C22-AAF8-911228AE589E}" srcOrd="0" destOrd="0" presId="urn:microsoft.com/office/officeart/2005/8/layout/hProcess7#1"/>
    <dgm:cxn modelId="{8A34B535-5303-4F4D-9F28-9C3CCCD81702}" type="presParOf" srcId="{988800E0-E429-4195-BA99-1C6C8A0931F7}" destId="{36C79758-FDDA-4D69-BF05-B97C3C7800E9}" srcOrd="1" destOrd="0" presId="urn:microsoft.com/office/officeart/2005/8/layout/hProcess7#1"/>
    <dgm:cxn modelId="{1F507D4E-DD24-4820-AB72-797265B30563}" type="presParOf" srcId="{988800E0-E429-4195-BA99-1C6C8A0931F7}" destId="{BA7E141C-4A19-4128-9DE8-93834BEBA965}" srcOrd="2" destOrd="0" presId="urn:microsoft.com/office/officeart/2005/8/layout/hProcess7#1"/>
    <dgm:cxn modelId="{7C7FF186-11CE-40D2-8383-395F57DD3B0A}" type="presParOf" srcId="{7857024B-40B6-4358-9B82-1B298F0B9693}" destId="{2FD01118-A7AA-44A3-9841-842B5BF191D3}" srcOrd="1" destOrd="0" presId="urn:microsoft.com/office/officeart/2005/8/layout/hProcess7#1"/>
    <dgm:cxn modelId="{DC7296B3-86B0-4857-BD55-B5AE37416AA0}" type="presParOf" srcId="{7857024B-40B6-4358-9B82-1B298F0B9693}" destId="{69C08CAA-0F3C-46EF-B54B-22994107C125}" srcOrd="2" destOrd="0" presId="urn:microsoft.com/office/officeart/2005/8/layout/hProcess7#1"/>
    <dgm:cxn modelId="{B652E009-98A9-4A5A-ADEF-980DBAE4856C}" type="presParOf" srcId="{69C08CAA-0F3C-46EF-B54B-22994107C125}" destId="{1E8B66F6-DF86-4829-9B92-AE8B49C3E32A}" srcOrd="0" destOrd="0" presId="urn:microsoft.com/office/officeart/2005/8/layout/hProcess7#1"/>
    <dgm:cxn modelId="{F0F25DB9-C3D7-4F09-9FA7-AE3F9A64D9A9}" type="presParOf" srcId="{69C08CAA-0F3C-46EF-B54B-22994107C125}" destId="{5203B639-656A-47AD-BCDA-97B27D0251E4}" srcOrd="1" destOrd="0" presId="urn:microsoft.com/office/officeart/2005/8/layout/hProcess7#1"/>
    <dgm:cxn modelId="{C8F1AF42-5C7E-41EB-971F-240D2DE5785E}" type="presParOf" srcId="{69C08CAA-0F3C-46EF-B54B-22994107C125}" destId="{D62AE906-B7AF-4130-971A-CAF310A12913}" srcOrd="2" destOrd="0" presId="urn:microsoft.com/office/officeart/2005/8/layout/hProcess7#1"/>
    <dgm:cxn modelId="{B8AA3CC5-8FB1-4604-B454-7AC86F11534F}" type="presParOf" srcId="{7857024B-40B6-4358-9B82-1B298F0B9693}" destId="{2C0D12BB-0668-4C45-B8D2-75D8A52C7A78}" srcOrd="3" destOrd="0" presId="urn:microsoft.com/office/officeart/2005/8/layout/hProcess7#1"/>
    <dgm:cxn modelId="{D7137A05-6B5B-4F49-A751-1EB3D17568C2}" type="presParOf" srcId="{7857024B-40B6-4358-9B82-1B298F0B9693}" destId="{EF3DA50C-C451-4D24-8D3A-ADFE9F890821}" srcOrd="4" destOrd="0" presId="urn:microsoft.com/office/officeart/2005/8/layout/hProcess7#1"/>
    <dgm:cxn modelId="{5DC543E6-4E38-4A16-A621-F0642F80A546}" type="presParOf" srcId="{EF3DA50C-C451-4D24-8D3A-ADFE9F890821}" destId="{75A7BB45-477D-4E1C-BD14-7EF0A843CEBA}" srcOrd="0" destOrd="0" presId="urn:microsoft.com/office/officeart/2005/8/layout/hProcess7#1"/>
    <dgm:cxn modelId="{6E3B27A5-7B92-4AB0-B42C-B619D2D5A280}" type="presParOf" srcId="{EF3DA50C-C451-4D24-8D3A-ADFE9F890821}" destId="{DDAC6118-9169-4C06-B1C4-21511F5CFAD0}" srcOrd="1" destOrd="0" presId="urn:microsoft.com/office/officeart/2005/8/layout/hProcess7#1"/>
    <dgm:cxn modelId="{6852E168-5CEF-404C-B038-01CE78639C36}" type="presParOf" srcId="{EF3DA50C-C451-4D24-8D3A-ADFE9F890821}" destId="{77E9A6B9-C8C7-4431-BF82-B1C921557721}" srcOrd="2" destOrd="0" presId="urn:microsoft.com/office/officeart/2005/8/layout/hProcess7#1"/>
    <dgm:cxn modelId="{9242C016-34F1-4C43-81D1-CFDEC063ACDC}" type="presParOf" srcId="{7857024B-40B6-4358-9B82-1B298F0B9693}" destId="{E8A19293-38E6-4D7A-955A-E4B70276794E}" srcOrd="5" destOrd="0" presId="urn:microsoft.com/office/officeart/2005/8/layout/hProcess7#1"/>
    <dgm:cxn modelId="{9CBC26AF-4445-4B6F-8AB8-AAC8B7613C05}" type="presParOf" srcId="{7857024B-40B6-4358-9B82-1B298F0B9693}" destId="{93047FBF-9AFD-4032-95F8-3C9E3F981805}" srcOrd="6" destOrd="0" presId="urn:microsoft.com/office/officeart/2005/8/layout/hProcess7#1"/>
    <dgm:cxn modelId="{C4206128-1D5B-4D27-9CDA-9EF24CA88316}" type="presParOf" srcId="{93047FBF-9AFD-4032-95F8-3C9E3F981805}" destId="{47D1A79C-66FF-4868-BEBE-56CEAAFBC3DE}" srcOrd="0" destOrd="0" presId="urn:microsoft.com/office/officeart/2005/8/layout/hProcess7#1"/>
    <dgm:cxn modelId="{68C45BF6-1D30-4BA0-B9DD-37D8C2EE0E09}" type="presParOf" srcId="{93047FBF-9AFD-4032-95F8-3C9E3F981805}" destId="{8382099C-29A6-47A3-90E7-6C70F6E77943}" srcOrd="1" destOrd="0" presId="urn:microsoft.com/office/officeart/2005/8/layout/hProcess7#1"/>
    <dgm:cxn modelId="{0CB5A9C5-5AE7-4365-9D6F-5592A4735CA0}" type="presParOf" srcId="{93047FBF-9AFD-4032-95F8-3C9E3F981805}" destId="{FF4F260E-A5FE-4AA6-8BFA-534A64F30A7A}" srcOrd="2" destOrd="0" presId="urn:microsoft.com/office/officeart/2005/8/layout/hProcess7#1"/>
    <dgm:cxn modelId="{DB2314D1-3A94-4F45-919E-E02E5E6F9CDE}" type="presParOf" srcId="{7857024B-40B6-4358-9B82-1B298F0B9693}" destId="{AFCB7B5E-2BD8-402F-A505-F98A93C48B32}" srcOrd="7" destOrd="0" presId="urn:microsoft.com/office/officeart/2005/8/layout/hProcess7#1"/>
    <dgm:cxn modelId="{280BB23C-111B-47A0-86CB-1ABE37C91966}" type="presParOf" srcId="{7857024B-40B6-4358-9B82-1B298F0B9693}" destId="{2D328B6B-7FA9-487F-96DB-48181DB77DB9}" srcOrd="8" destOrd="0" presId="urn:microsoft.com/office/officeart/2005/8/layout/hProcess7#1"/>
    <dgm:cxn modelId="{03C4D692-70E6-428F-BAB6-F091C441E8F2}" type="presParOf" srcId="{2D328B6B-7FA9-487F-96DB-48181DB77DB9}" destId="{80539C27-A476-4B46-A0F6-6AA7DCD6C940}" srcOrd="0" destOrd="0" presId="urn:microsoft.com/office/officeart/2005/8/layout/hProcess7#1"/>
    <dgm:cxn modelId="{B16F16A9-4CDC-44A6-9A33-C1FFAEB2E4D5}" type="presParOf" srcId="{2D328B6B-7FA9-487F-96DB-48181DB77DB9}" destId="{68BEFF80-E9B6-4E71-BAE4-1B55CD52267D}" srcOrd="1" destOrd="0" presId="urn:microsoft.com/office/officeart/2005/8/layout/hProcess7#1"/>
    <dgm:cxn modelId="{C98FC6B7-2E7A-4CD5-A0F7-487CF20B89D9}" type="presParOf" srcId="{2D328B6B-7FA9-487F-96DB-48181DB77DB9}" destId="{7189A022-8C27-4ADE-8183-352C49E8D7C2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FAB0A9-AE5A-44B7-BF92-50C7DDBB85FE}" type="doc">
      <dgm:prSet loTypeId="urn:microsoft.com/office/officeart/2005/8/layout/hProcess7#1" loCatId="list" qsTypeId="urn:microsoft.com/office/officeart/2005/8/quickstyle/simple1#2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6453D30-6C58-46D3-A492-824E3F817852}">
      <dgm:prSet phldrT="[Texto]" custT="1"/>
      <dgm:spPr>
        <a:xfrm>
          <a:off x="461" y="840779"/>
          <a:ext cx="1985367" cy="2382440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82F639A4-548B-4FA6-AD72-5F2A35924E5D}" type="parTrans" cxnId="{2F4AC7F3-9943-416F-B52F-BE20B125114A}">
      <dgm:prSet/>
      <dgm:spPr/>
      <dgm:t>
        <a:bodyPr/>
        <a:lstStyle/>
        <a:p>
          <a:endParaRPr lang="es-ES"/>
        </a:p>
      </dgm:t>
    </dgm:pt>
    <dgm:pt modelId="{A016625B-AE62-4F90-8AF8-EEF3CD6A1CC7}" type="sibTrans" cxnId="{2F4AC7F3-9943-416F-B52F-BE20B125114A}">
      <dgm:prSet/>
      <dgm:spPr/>
      <dgm:t>
        <a:bodyPr/>
        <a:lstStyle/>
        <a:p>
          <a:endParaRPr lang="es-ES"/>
        </a:p>
      </dgm:t>
    </dgm:pt>
    <dgm:pt modelId="{5555B13D-1F9A-4BFD-877F-4FD3B0862742}">
      <dgm:prSet phldrT="[Texto]"/>
      <dgm:spPr>
        <a:xfrm>
          <a:off x="2452389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5A1F16B7-F169-4875-B220-D7077290CC8B}" type="parTrans" cxnId="{C176C631-CB60-44EB-98F4-B0E3F82493E0}">
      <dgm:prSet/>
      <dgm:spPr/>
      <dgm:t>
        <a:bodyPr/>
        <a:lstStyle/>
        <a:p>
          <a:endParaRPr lang="es-ES"/>
        </a:p>
      </dgm:t>
    </dgm:pt>
    <dgm:pt modelId="{EA279CC9-F3A3-418A-9B1C-44FA44840FFA}" type="sibTrans" cxnId="{C176C631-CB60-44EB-98F4-B0E3F82493E0}">
      <dgm:prSet/>
      <dgm:spPr/>
      <dgm:t>
        <a:bodyPr/>
        <a:lstStyle/>
        <a:p>
          <a:endParaRPr lang="es-ES"/>
        </a:p>
      </dgm:t>
    </dgm:pt>
    <dgm:pt modelId="{9EBC8D4D-F16F-4907-8869-4E7541F81B0F}">
      <dgm:prSet phldrT="[Texto]" custT="1"/>
      <dgm:spPr>
        <a:xfrm>
          <a:off x="4110171" y="840779"/>
          <a:ext cx="1985367" cy="2382440"/>
        </a:xfr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BDF6B443-66B7-44A8-8E16-AC3B4D6D7A03}" type="parTrans" cxnId="{8BAFA1D2-8E62-46B8-8C10-918C7D614301}">
      <dgm:prSet/>
      <dgm:spPr/>
      <dgm:t>
        <a:bodyPr/>
        <a:lstStyle/>
        <a:p>
          <a:endParaRPr lang="es-ES"/>
        </a:p>
      </dgm:t>
    </dgm:pt>
    <dgm:pt modelId="{4C1E983B-7F25-4AB7-8D14-36CF2CB4491B}" type="sibTrans" cxnId="{8BAFA1D2-8E62-46B8-8C10-918C7D614301}">
      <dgm:prSet/>
      <dgm:spPr/>
      <dgm:t>
        <a:bodyPr/>
        <a:lstStyle/>
        <a:p>
          <a:endParaRPr lang="es-ES"/>
        </a:p>
      </dgm:t>
    </dgm:pt>
    <dgm:pt modelId="{1F051B77-F44B-4695-A43F-88FFCF2B5CAB}">
      <dgm:prSet phldrT="[Texto]"/>
      <dgm:spPr>
        <a:xfrm>
          <a:off x="39753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AEAC5643-8719-4F2C-BB23-1892CEF8E1CD}" type="sibTrans" cxnId="{3A26115B-AD27-4421-8095-B1AFE8D24A69}">
      <dgm:prSet/>
      <dgm:spPr/>
      <dgm:t>
        <a:bodyPr/>
        <a:lstStyle/>
        <a:p>
          <a:endParaRPr lang="es-ES"/>
        </a:p>
      </dgm:t>
    </dgm:pt>
    <dgm:pt modelId="{E4BC5657-B2E3-4E73-AE10-E6FE35311D7A}" type="parTrans" cxnId="{3A26115B-AD27-4421-8095-B1AFE8D24A69}">
      <dgm:prSet/>
      <dgm:spPr/>
      <dgm:t>
        <a:bodyPr/>
        <a:lstStyle/>
        <a:p>
          <a:endParaRPr lang="es-ES"/>
        </a:p>
      </dgm:t>
    </dgm:pt>
    <dgm:pt modelId="{8FB16E04-E7D2-471F-A777-FE044DEC0E7F}">
      <dgm:prSet phldrT="[Texto]"/>
      <dgm:spPr>
        <a:xfrm>
          <a:off x="450724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9229197F-71DE-4BC8-813E-CF4FC79E85F0}" type="sibTrans" cxnId="{E5B1259A-D141-4758-AC3E-E04F14DD4B3A}">
      <dgm:prSet/>
      <dgm:spPr/>
      <dgm:t>
        <a:bodyPr/>
        <a:lstStyle/>
        <a:p>
          <a:endParaRPr lang="es-ES"/>
        </a:p>
      </dgm:t>
    </dgm:pt>
    <dgm:pt modelId="{2AAFBE63-E074-4749-90D2-79790D4C71B5}" type="parTrans" cxnId="{E5B1259A-D141-4758-AC3E-E04F14DD4B3A}">
      <dgm:prSet/>
      <dgm:spPr/>
      <dgm:t>
        <a:bodyPr/>
        <a:lstStyle/>
        <a:p>
          <a:endParaRPr lang="es-ES"/>
        </a:p>
      </dgm:t>
    </dgm:pt>
    <dgm:pt modelId="{57799F0B-8901-45D9-8FC2-4C8FF33E6EE4}">
      <dgm:prSet phldrT="[Texto]" custT="1"/>
      <dgm:spPr>
        <a:xfrm>
          <a:off x="2055316" y="840779"/>
          <a:ext cx="1985367" cy="2382440"/>
        </a:xfr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3FA761D4-D061-4DBC-AF76-C65C8E97A488}" type="sibTrans" cxnId="{49F0462C-CB6C-463A-811B-95AED86BADF3}">
      <dgm:prSet/>
      <dgm:spPr/>
      <dgm:t>
        <a:bodyPr/>
        <a:lstStyle/>
        <a:p>
          <a:endParaRPr lang="es-ES"/>
        </a:p>
      </dgm:t>
    </dgm:pt>
    <dgm:pt modelId="{C5E00C94-742A-4BBA-9148-9B3FF78DC40E}" type="parTrans" cxnId="{49F0462C-CB6C-463A-811B-95AED86BADF3}">
      <dgm:prSet/>
      <dgm:spPr/>
      <dgm:t>
        <a:bodyPr/>
        <a:lstStyle/>
        <a:p>
          <a:endParaRPr lang="es-ES"/>
        </a:p>
      </dgm:t>
    </dgm:pt>
    <dgm:pt modelId="{7857024B-40B6-4358-9B82-1B298F0B9693}" type="pres">
      <dgm:prSet presAssocID="{64FAB0A9-AE5A-44B7-BF92-50C7DDBB85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988800E0-E429-4195-BA99-1C6C8A0931F7}" type="pres">
      <dgm:prSet presAssocID="{46453D30-6C58-46D3-A492-824E3F817852}" presName="compositeNode" presStyleCnt="0">
        <dgm:presLayoutVars>
          <dgm:bulletEnabled val="1"/>
        </dgm:presLayoutVars>
      </dgm:prSet>
      <dgm:spPr/>
    </dgm:pt>
    <dgm:pt modelId="{2BC11BAB-19B6-4C22-AAF8-911228AE589E}" type="pres">
      <dgm:prSet presAssocID="{46453D30-6C58-46D3-A492-824E3F817852}" presName="bgRect" presStyleLbl="node1" presStyleIdx="0" presStyleCnt="3" custScaleY="61613" custLinFactNeighborX="-1166" custLinFactNeighborY="1396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36C79758-FDDA-4D69-BF05-B97C3C7800E9}" type="pres">
      <dgm:prSet presAssocID="{46453D30-6C58-46D3-A492-824E3F81785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7E141C-4A19-4128-9DE8-93834BEBA965}" type="pres">
      <dgm:prSet presAssocID="{46453D30-6C58-46D3-A492-824E3F817852}" presName="child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FD01118-A7AA-44A3-9841-842B5BF191D3}" type="pres">
      <dgm:prSet presAssocID="{A016625B-AE62-4F90-8AF8-EEF3CD6A1CC7}" presName="hSp" presStyleCnt="0"/>
      <dgm:spPr/>
    </dgm:pt>
    <dgm:pt modelId="{69C08CAA-0F3C-46EF-B54B-22994107C125}" type="pres">
      <dgm:prSet presAssocID="{A016625B-AE62-4F90-8AF8-EEF3CD6A1CC7}" presName="vProcSp" presStyleCnt="0"/>
      <dgm:spPr/>
    </dgm:pt>
    <dgm:pt modelId="{1E8B66F6-DF86-4829-9B92-AE8B49C3E32A}" type="pres">
      <dgm:prSet presAssocID="{A016625B-AE62-4F90-8AF8-EEF3CD6A1CC7}" presName="vSp1" presStyleCnt="0"/>
      <dgm:spPr/>
    </dgm:pt>
    <dgm:pt modelId="{5203B639-656A-47AD-BCDA-97B27D0251E4}" type="pres">
      <dgm:prSet presAssocID="{A016625B-AE62-4F90-8AF8-EEF3CD6A1CC7}" presName="simulatedConn" presStyleLbl="solidFgAcc1" presStyleIdx="0" presStyleCnt="2" custLinFactY="-231642" custLinFactNeighborX="9360" custLinFactNeighborY="-300000"/>
      <dgm:spPr>
        <a:xfrm rot="5400000">
          <a:off x="1890224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D62AE906-B7AF-4130-971A-CAF310A12913}" type="pres">
      <dgm:prSet presAssocID="{A016625B-AE62-4F90-8AF8-EEF3CD6A1CC7}" presName="vSp2" presStyleCnt="0"/>
      <dgm:spPr/>
    </dgm:pt>
    <dgm:pt modelId="{2C0D12BB-0668-4C45-B8D2-75D8A52C7A78}" type="pres">
      <dgm:prSet presAssocID="{A016625B-AE62-4F90-8AF8-EEF3CD6A1CC7}" presName="sibTrans" presStyleCnt="0"/>
      <dgm:spPr/>
    </dgm:pt>
    <dgm:pt modelId="{EF3DA50C-C451-4D24-8D3A-ADFE9F890821}" type="pres">
      <dgm:prSet presAssocID="{57799F0B-8901-45D9-8FC2-4C8FF33E6EE4}" presName="compositeNode" presStyleCnt="0">
        <dgm:presLayoutVars>
          <dgm:bulletEnabled val="1"/>
        </dgm:presLayoutVars>
      </dgm:prSet>
      <dgm:spPr/>
    </dgm:pt>
    <dgm:pt modelId="{75A7BB45-477D-4E1C-BD14-7EF0A843CEBA}" type="pres">
      <dgm:prSet presAssocID="{57799F0B-8901-45D9-8FC2-4C8FF33E6EE4}" presName="bgRect" presStyleLbl="node1" presStyleIdx="1" presStyleCnt="3" custScaleY="61151" custLinFactNeighborY="1238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DDAC6118-9169-4C06-B1C4-21511F5CFAD0}" type="pres">
      <dgm:prSet presAssocID="{57799F0B-8901-45D9-8FC2-4C8FF33E6EE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E9A6B9-C8C7-4431-BF82-B1C921557721}" type="pres">
      <dgm:prSet presAssocID="{57799F0B-8901-45D9-8FC2-4C8FF33E6EE4}" presName="child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CL"/>
        </a:p>
      </dgm:t>
    </dgm:pt>
    <dgm:pt modelId="{E8A19293-38E6-4D7A-955A-E4B70276794E}" type="pres">
      <dgm:prSet presAssocID="{3FA761D4-D061-4DBC-AF76-C65C8E97A488}" presName="hSp" presStyleCnt="0"/>
      <dgm:spPr/>
    </dgm:pt>
    <dgm:pt modelId="{93047FBF-9AFD-4032-95F8-3C9E3F981805}" type="pres">
      <dgm:prSet presAssocID="{3FA761D4-D061-4DBC-AF76-C65C8E97A488}" presName="vProcSp" presStyleCnt="0"/>
      <dgm:spPr/>
    </dgm:pt>
    <dgm:pt modelId="{47D1A79C-66FF-4868-BEBE-56CEAAFBC3DE}" type="pres">
      <dgm:prSet presAssocID="{3FA761D4-D061-4DBC-AF76-C65C8E97A488}" presName="vSp1" presStyleCnt="0"/>
      <dgm:spPr/>
    </dgm:pt>
    <dgm:pt modelId="{8382099C-29A6-47A3-90E7-6C70F6E77943}" type="pres">
      <dgm:prSet presAssocID="{3FA761D4-D061-4DBC-AF76-C65C8E97A488}" presName="simulatedConn" presStyleLbl="solidFgAcc1" presStyleIdx="1" presStyleCnt="2" custLinFactY="-232447" custLinFactNeighborX="20568" custLinFactNeighborY="-300000"/>
      <dgm:spPr>
        <a:xfrm rot="5400000">
          <a:off x="3945079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FF4F260E-A5FE-4AA6-8BFA-534A64F30A7A}" type="pres">
      <dgm:prSet presAssocID="{3FA761D4-D061-4DBC-AF76-C65C8E97A488}" presName="vSp2" presStyleCnt="0"/>
      <dgm:spPr/>
    </dgm:pt>
    <dgm:pt modelId="{AFCB7B5E-2BD8-402F-A505-F98A93C48B32}" type="pres">
      <dgm:prSet presAssocID="{3FA761D4-D061-4DBC-AF76-C65C8E97A488}" presName="sibTrans" presStyleCnt="0"/>
      <dgm:spPr/>
    </dgm:pt>
    <dgm:pt modelId="{2D328B6B-7FA9-487F-96DB-48181DB77DB9}" type="pres">
      <dgm:prSet presAssocID="{9EBC8D4D-F16F-4907-8869-4E7541F81B0F}" presName="compositeNode" presStyleCnt="0">
        <dgm:presLayoutVars>
          <dgm:bulletEnabled val="1"/>
        </dgm:presLayoutVars>
      </dgm:prSet>
      <dgm:spPr/>
    </dgm:pt>
    <dgm:pt modelId="{80539C27-A476-4B46-A0F6-6AA7DCD6C940}" type="pres">
      <dgm:prSet presAssocID="{9EBC8D4D-F16F-4907-8869-4E7541F81B0F}" presName="bgRect" presStyleLbl="node1" presStyleIdx="2" presStyleCnt="3" custScaleY="59646" custLinFactNeighborX="23" custLinFactNeighborY="2507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68BEFF80-E9B6-4E71-BAE4-1B55CD52267D}" type="pres">
      <dgm:prSet presAssocID="{9EBC8D4D-F16F-4907-8869-4E7541F81B0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9A022-8C27-4ADE-8183-352C49E8D7C2}" type="pres">
      <dgm:prSet presAssocID="{9EBC8D4D-F16F-4907-8869-4E7541F81B0F}" presName="child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E5B1259A-D141-4758-AC3E-E04F14DD4B3A}" srcId="{9EBC8D4D-F16F-4907-8869-4E7541F81B0F}" destId="{8FB16E04-E7D2-471F-A777-FE044DEC0E7F}" srcOrd="0" destOrd="0" parTransId="{2AAFBE63-E074-4749-90D2-79790D4C71B5}" sibTransId="{9229197F-71DE-4BC8-813E-CF4FC79E85F0}"/>
    <dgm:cxn modelId="{66F8E3B6-2212-495C-8F60-7811E4BAACAA}" type="presOf" srcId="{64FAB0A9-AE5A-44B7-BF92-50C7DDBB85FE}" destId="{7857024B-40B6-4358-9B82-1B298F0B9693}" srcOrd="0" destOrd="0" presId="urn:microsoft.com/office/officeart/2005/8/layout/hProcess7#1"/>
    <dgm:cxn modelId="{49F0462C-CB6C-463A-811B-95AED86BADF3}" srcId="{64FAB0A9-AE5A-44B7-BF92-50C7DDBB85FE}" destId="{57799F0B-8901-45D9-8FC2-4C8FF33E6EE4}" srcOrd="1" destOrd="0" parTransId="{C5E00C94-742A-4BBA-9148-9B3FF78DC40E}" sibTransId="{3FA761D4-D061-4DBC-AF76-C65C8E97A488}"/>
    <dgm:cxn modelId="{7D6C6F58-98B5-4979-9030-1DFEFA7D8E21}" type="presOf" srcId="{9EBC8D4D-F16F-4907-8869-4E7541F81B0F}" destId="{68BEFF80-E9B6-4E71-BAE4-1B55CD52267D}" srcOrd="1" destOrd="0" presId="urn:microsoft.com/office/officeart/2005/8/layout/hProcess7#1"/>
    <dgm:cxn modelId="{C176C631-CB60-44EB-98F4-B0E3F82493E0}" srcId="{57799F0B-8901-45D9-8FC2-4C8FF33E6EE4}" destId="{5555B13D-1F9A-4BFD-877F-4FD3B0862742}" srcOrd="0" destOrd="0" parTransId="{5A1F16B7-F169-4875-B220-D7077290CC8B}" sibTransId="{EA279CC9-F3A3-418A-9B1C-44FA44840FFA}"/>
    <dgm:cxn modelId="{27163281-9628-4762-9158-ECD158CCEDF8}" type="presOf" srcId="{5555B13D-1F9A-4BFD-877F-4FD3B0862742}" destId="{77E9A6B9-C8C7-4431-BF82-B1C921557721}" srcOrd="0" destOrd="0" presId="urn:microsoft.com/office/officeart/2005/8/layout/hProcess7#1"/>
    <dgm:cxn modelId="{96D3BD61-B3C2-4474-BB07-809EC1FF221D}" type="presOf" srcId="{46453D30-6C58-46D3-A492-824E3F817852}" destId="{2BC11BAB-19B6-4C22-AAF8-911228AE589E}" srcOrd="0" destOrd="0" presId="urn:microsoft.com/office/officeart/2005/8/layout/hProcess7#1"/>
    <dgm:cxn modelId="{37EF69D6-1C40-48DA-A6CF-B704FC2FBD7C}" type="presOf" srcId="{8FB16E04-E7D2-471F-A777-FE044DEC0E7F}" destId="{7189A022-8C27-4ADE-8183-352C49E8D7C2}" srcOrd="0" destOrd="0" presId="urn:microsoft.com/office/officeart/2005/8/layout/hProcess7#1"/>
    <dgm:cxn modelId="{6FA2EB65-231F-42EE-828D-77B3E6DEE743}" type="presOf" srcId="{9EBC8D4D-F16F-4907-8869-4E7541F81B0F}" destId="{80539C27-A476-4B46-A0F6-6AA7DCD6C940}" srcOrd="0" destOrd="0" presId="urn:microsoft.com/office/officeart/2005/8/layout/hProcess7#1"/>
    <dgm:cxn modelId="{8BAFA1D2-8E62-46B8-8C10-918C7D614301}" srcId="{64FAB0A9-AE5A-44B7-BF92-50C7DDBB85FE}" destId="{9EBC8D4D-F16F-4907-8869-4E7541F81B0F}" srcOrd="2" destOrd="0" parTransId="{BDF6B443-66B7-44A8-8E16-AC3B4D6D7A03}" sibTransId="{4C1E983B-7F25-4AB7-8D14-36CF2CB4491B}"/>
    <dgm:cxn modelId="{D06EC87F-E2C8-46B7-BC80-5FE14DD85172}" type="presOf" srcId="{1F051B77-F44B-4695-A43F-88FFCF2B5CAB}" destId="{BA7E141C-4A19-4128-9DE8-93834BEBA965}" srcOrd="0" destOrd="0" presId="urn:microsoft.com/office/officeart/2005/8/layout/hProcess7#1"/>
    <dgm:cxn modelId="{170DD5EA-816A-4319-951F-DAF13DC3D96F}" type="presOf" srcId="{46453D30-6C58-46D3-A492-824E3F817852}" destId="{36C79758-FDDA-4D69-BF05-B97C3C7800E9}" srcOrd="1" destOrd="0" presId="urn:microsoft.com/office/officeart/2005/8/layout/hProcess7#1"/>
    <dgm:cxn modelId="{B9C193F4-BF90-4C2A-84ED-DD0E3FAFCF24}" type="presOf" srcId="{57799F0B-8901-45D9-8FC2-4C8FF33E6EE4}" destId="{DDAC6118-9169-4C06-B1C4-21511F5CFAD0}" srcOrd="1" destOrd="0" presId="urn:microsoft.com/office/officeart/2005/8/layout/hProcess7#1"/>
    <dgm:cxn modelId="{3A26115B-AD27-4421-8095-B1AFE8D24A69}" srcId="{46453D30-6C58-46D3-A492-824E3F817852}" destId="{1F051B77-F44B-4695-A43F-88FFCF2B5CAB}" srcOrd="0" destOrd="0" parTransId="{E4BC5657-B2E3-4E73-AE10-E6FE35311D7A}" sibTransId="{AEAC5643-8719-4F2C-BB23-1892CEF8E1CD}"/>
    <dgm:cxn modelId="{4C290A22-E022-44BD-B43A-E5CC91707B0D}" type="presOf" srcId="{57799F0B-8901-45D9-8FC2-4C8FF33E6EE4}" destId="{75A7BB45-477D-4E1C-BD14-7EF0A843CEBA}" srcOrd="0" destOrd="0" presId="urn:microsoft.com/office/officeart/2005/8/layout/hProcess7#1"/>
    <dgm:cxn modelId="{2F4AC7F3-9943-416F-B52F-BE20B125114A}" srcId="{64FAB0A9-AE5A-44B7-BF92-50C7DDBB85FE}" destId="{46453D30-6C58-46D3-A492-824E3F817852}" srcOrd="0" destOrd="0" parTransId="{82F639A4-548B-4FA6-AD72-5F2A35924E5D}" sibTransId="{A016625B-AE62-4F90-8AF8-EEF3CD6A1CC7}"/>
    <dgm:cxn modelId="{3AFDDE2A-7BEA-473F-B993-EA5A32271012}" type="presParOf" srcId="{7857024B-40B6-4358-9B82-1B298F0B9693}" destId="{988800E0-E429-4195-BA99-1C6C8A0931F7}" srcOrd="0" destOrd="0" presId="urn:microsoft.com/office/officeart/2005/8/layout/hProcess7#1"/>
    <dgm:cxn modelId="{3658C868-D27A-439B-896F-9EC558C3A0F9}" type="presParOf" srcId="{988800E0-E429-4195-BA99-1C6C8A0931F7}" destId="{2BC11BAB-19B6-4C22-AAF8-911228AE589E}" srcOrd="0" destOrd="0" presId="urn:microsoft.com/office/officeart/2005/8/layout/hProcess7#1"/>
    <dgm:cxn modelId="{FDFDB0AD-521D-41A7-A94E-71C036864C95}" type="presParOf" srcId="{988800E0-E429-4195-BA99-1C6C8A0931F7}" destId="{36C79758-FDDA-4D69-BF05-B97C3C7800E9}" srcOrd="1" destOrd="0" presId="urn:microsoft.com/office/officeart/2005/8/layout/hProcess7#1"/>
    <dgm:cxn modelId="{89D94B29-6FE3-4E3A-931C-C0B784FA3CA1}" type="presParOf" srcId="{988800E0-E429-4195-BA99-1C6C8A0931F7}" destId="{BA7E141C-4A19-4128-9DE8-93834BEBA965}" srcOrd="2" destOrd="0" presId="urn:microsoft.com/office/officeart/2005/8/layout/hProcess7#1"/>
    <dgm:cxn modelId="{BAC4412B-989D-4D0E-BC83-9FD7446A4D4B}" type="presParOf" srcId="{7857024B-40B6-4358-9B82-1B298F0B9693}" destId="{2FD01118-A7AA-44A3-9841-842B5BF191D3}" srcOrd="1" destOrd="0" presId="urn:microsoft.com/office/officeart/2005/8/layout/hProcess7#1"/>
    <dgm:cxn modelId="{1B18E540-A36E-48A2-B0A8-FAF917CAFD75}" type="presParOf" srcId="{7857024B-40B6-4358-9B82-1B298F0B9693}" destId="{69C08CAA-0F3C-46EF-B54B-22994107C125}" srcOrd="2" destOrd="0" presId="urn:microsoft.com/office/officeart/2005/8/layout/hProcess7#1"/>
    <dgm:cxn modelId="{10F29C92-9733-46EF-AEBF-0CDDEAB3D126}" type="presParOf" srcId="{69C08CAA-0F3C-46EF-B54B-22994107C125}" destId="{1E8B66F6-DF86-4829-9B92-AE8B49C3E32A}" srcOrd="0" destOrd="0" presId="urn:microsoft.com/office/officeart/2005/8/layout/hProcess7#1"/>
    <dgm:cxn modelId="{89F199F0-223A-4AD4-A8B4-41392F1B089A}" type="presParOf" srcId="{69C08CAA-0F3C-46EF-B54B-22994107C125}" destId="{5203B639-656A-47AD-BCDA-97B27D0251E4}" srcOrd="1" destOrd="0" presId="urn:microsoft.com/office/officeart/2005/8/layout/hProcess7#1"/>
    <dgm:cxn modelId="{615C3426-D467-4641-9B39-150FD60E0F60}" type="presParOf" srcId="{69C08CAA-0F3C-46EF-B54B-22994107C125}" destId="{D62AE906-B7AF-4130-971A-CAF310A12913}" srcOrd="2" destOrd="0" presId="urn:microsoft.com/office/officeart/2005/8/layout/hProcess7#1"/>
    <dgm:cxn modelId="{1ACBB55B-2420-4C7E-8103-6D514C23CF00}" type="presParOf" srcId="{7857024B-40B6-4358-9B82-1B298F0B9693}" destId="{2C0D12BB-0668-4C45-B8D2-75D8A52C7A78}" srcOrd="3" destOrd="0" presId="urn:microsoft.com/office/officeart/2005/8/layout/hProcess7#1"/>
    <dgm:cxn modelId="{35FF7B7A-1A3E-4042-AF9D-BCB4557ADC6E}" type="presParOf" srcId="{7857024B-40B6-4358-9B82-1B298F0B9693}" destId="{EF3DA50C-C451-4D24-8D3A-ADFE9F890821}" srcOrd="4" destOrd="0" presId="urn:microsoft.com/office/officeart/2005/8/layout/hProcess7#1"/>
    <dgm:cxn modelId="{C7D23586-A13D-46EF-BD57-0EA77CEE6DC2}" type="presParOf" srcId="{EF3DA50C-C451-4D24-8D3A-ADFE9F890821}" destId="{75A7BB45-477D-4E1C-BD14-7EF0A843CEBA}" srcOrd="0" destOrd="0" presId="urn:microsoft.com/office/officeart/2005/8/layout/hProcess7#1"/>
    <dgm:cxn modelId="{9207CAED-0B70-4B97-8CDF-60B1216BC1D1}" type="presParOf" srcId="{EF3DA50C-C451-4D24-8D3A-ADFE9F890821}" destId="{DDAC6118-9169-4C06-B1C4-21511F5CFAD0}" srcOrd="1" destOrd="0" presId="urn:microsoft.com/office/officeart/2005/8/layout/hProcess7#1"/>
    <dgm:cxn modelId="{690FC6C8-FACB-4C22-8D65-C16F0C57984B}" type="presParOf" srcId="{EF3DA50C-C451-4D24-8D3A-ADFE9F890821}" destId="{77E9A6B9-C8C7-4431-BF82-B1C921557721}" srcOrd="2" destOrd="0" presId="urn:microsoft.com/office/officeart/2005/8/layout/hProcess7#1"/>
    <dgm:cxn modelId="{056FC628-1541-4FF0-B8AE-69A4B5761F4D}" type="presParOf" srcId="{7857024B-40B6-4358-9B82-1B298F0B9693}" destId="{E8A19293-38E6-4D7A-955A-E4B70276794E}" srcOrd="5" destOrd="0" presId="urn:microsoft.com/office/officeart/2005/8/layout/hProcess7#1"/>
    <dgm:cxn modelId="{A65D0D81-07F9-4EE4-997E-2E0A12670A66}" type="presParOf" srcId="{7857024B-40B6-4358-9B82-1B298F0B9693}" destId="{93047FBF-9AFD-4032-95F8-3C9E3F981805}" srcOrd="6" destOrd="0" presId="urn:microsoft.com/office/officeart/2005/8/layout/hProcess7#1"/>
    <dgm:cxn modelId="{35C247C1-810A-46D4-A69D-E2677E7FC1FE}" type="presParOf" srcId="{93047FBF-9AFD-4032-95F8-3C9E3F981805}" destId="{47D1A79C-66FF-4868-BEBE-56CEAAFBC3DE}" srcOrd="0" destOrd="0" presId="urn:microsoft.com/office/officeart/2005/8/layout/hProcess7#1"/>
    <dgm:cxn modelId="{FFB8EB4A-F0B9-4487-8B22-1816E0972F06}" type="presParOf" srcId="{93047FBF-9AFD-4032-95F8-3C9E3F981805}" destId="{8382099C-29A6-47A3-90E7-6C70F6E77943}" srcOrd="1" destOrd="0" presId="urn:microsoft.com/office/officeart/2005/8/layout/hProcess7#1"/>
    <dgm:cxn modelId="{138A95FB-8360-4AFA-8C7D-30BD9B24CC84}" type="presParOf" srcId="{93047FBF-9AFD-4032-95F8-3C9E3F981805}" destId="{FF4F260E-A5FE-4AA6-8BFA-534A64F30A7A}" srcOrd="2" destOrd="0" presId="urn:microsoft.com/office/officeart/2005/8/layout/hProcess7#1"/>
    <dgm:cxn modelId="{EBEEEC1F-EDF2-4148-BDB2-4D6E459848D2}" type="presParOf" srcId="{7857024B-40B6-4358-9B82-1B298F0B9693}" destId="{AFCB7B5E-2BD8-402F-A505-F98A93C48B32}" srcOrd="7" destOrd="0" presId="urn:microsoft.com/office/officeart/2005/8/layout/hProcess7#1"/>
    <dgm:cxn modelId="{2C2B4A7A-5B5B-4A2E-A270-F8BD1616A16C}" type="presParOf" srcId="{7857024B-40B6-4358-9B82-1B298F0B9693}" destId="{2D328B6B-7FA9-487F-96DB-48181DB77DB9}" srcOrd="8" destOrd="0" presId="urn:microsoft.com/office/officeart/2005/8/layout/hProcess7#1"/>
    <dgm:cxn modelId="{4827DF32-6A35-45F5-956C-407CF28630D4}" type="presParOf" srcId="{2D328B6B-7FA9-487F-96DB-48181DB77DB9}" destId="{80539C27-A476-4B46-A0F6-6AA7DCD6C940}" srcOrd="0" destOrd="0" presId="urn:microsoft.com/office/officeart/2005/8/layout/hProcess7#1"/>
    <dgm:cxn modelId="{D3C5207D-B623-4CF7-B8E0-23ABDBBFE258}" type="presParOf" srcId="{2D328B6B-7FA9-487F-96DB-48181DB77DB9}" destId="{68BEFF80-E9B6-4E71-BAE4-1B55CD52267D}" srcOrd="1" destOrd="0" presId="urn:microsoft.com/office/officeart/2005/8/layout/hProcess7#1"/>
    <dgm:cxn modelId="{01B2D645-1429-41CA-B23B-03E667DD90C8}" type="presParOf" srcId="{2D328B6B-7FA9-487F-96DB-48181DB77DB9}" destId="{7189A022-8C27-4ADE-8183-352C49E8D7C2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FAB0A9-AE5A-44B7-BF92-50C7DDBB85FE}" type="doc">
      <dgm:prSet loTypeId="urn:microsoft.com/office/officeart/2005/8/layout/hProcess7#1" loCatId="list" qsTypeId="urn:microsoft.com/office/officeart/2005/8/quickstyle/simple1#2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6453D30-6C58-46D3-A492-824E3F817852}">
      <dgm:prSet phldrT="[Texto]" custT="1"/>
      <dgm:spPr>
        <a:xfrm>
          <a:off x="461" y="840779"/>
          <a:ext cx="1985367" cy="2382440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82F639A4-548B-4FA6-AD72-5F2A35924E5D}" type="parTrans" cxnId="{2F4AC7F3-9943-416F-B52F-BE20B125114A}">
      <dgm:prSet/>
      <dgm:spPr/>
      <dgm:t>
        <a:bodyPr/>
        <a:lstStyle/>
        <a:p>
          <a:endParaRPr lang="es-ES"/>
        </a:p>
      </dgm:t>
    </dgm:pt>
    <dgm:pt modelId="{A016625B-AE62-4F90-8AF8-EEF3CD6A1CC7}" type="sibTrans" cxnId="{2F4AC7F3-9943-416F-B52F-BE20B125114A}">
      <dgm:prSet/>
      <dgm:spPr/>
      <dgm:t>
        <a:bodyPr/>
        <a:lstStyle/>
        <a:p>
          <a:endParaRPr lang="es-ES"/>
        </a:p>
      </dgm:t>
    </dgm:pt>
    <dgm:pt modelId="{5555B13D-1F9A-4BFD-877F-4FD3B0862742}">
      <dgm:prSet phldrT="[Texto]"/>
      <dgm:spPr>
        <a:xfrm>
          <a:off x="2452389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5A1F16B7-F169-4875-B220-D7077290CC8B}" type="parTrans" cxnId="{C176C631-CB60-44EB-98F4-B0E3F82493E0}">
      <dgm:prSet/>
      <dgm:spPr/>
      <dgm:t>
        <a:bodyPr/>
        <a:lstStyle/>
        <a:p>
          <a:endParaRPr lang="es-ES"/>
        </a:p>
      </dgm:t>
    </dgm:pt>
    <dgm:pt modelId="{EA279CC9-F3A3-418A-9B1C-44FA44840FFA}" type="sibTrans" cxnId="{C176C631-CB60-44EB-98F4-B0E3F82493E0}">
      <dgm:prSet/>
      <dgm:spPr/>
      <dgm:t>
        <a:bodyPr/>
        <a:lstStyle/>
        <a:p>
          <a:endParaRPr lang="es-ES"/>
        </a:p>
      </dgm:t>
    </dgm:pt>
    <dgm:pt modelId="{9EBC8D4D-F16F-4907-8869-4E7541F81B0F}">
      <dgm:prSet phldrT="[Texto]" custT="1"/>
      <dgm:spPr>
        <a:xfrm>
          <a:off x="4110171" y="840779"/>
          <a:ext cx="1985367" cy="2382440"/>
        </a:xfr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BDF6B443-66B7-44A8-8E16-AC3B4D6D7A03}" type="parTrans" cxnId="{8BAFA1D2-8E62-46B8-8C10-918C7D614301}">
      <dgm:prSet/>
      <dgm:spPr/>
      <dgm:t>
        <a:bodyPr/>
        <a:lstStyle/>
        <a:p>
          <a:endParaRPr lang="es-ES"/>
        </a:p>
      </dgm:t>
    </dgm:pt>
    <dgm:pt modelId="{4C1E983B-7F25-4AB7-8D14-36CF2CB4491B}" type="sibTrans" cxnId="{8BAFA1D2-8E62-46B8-8C10-918C7D614301}">
      <dgm:prSet/>
      <dgm:spPr/>
      <dgm:t>
        <a:bodyPr/>
        <a:lstStyle/>
        <a:p>
          <a:endParaRPr lang="es-ES"/>
        </a:p>
      </dgm:t>
    </dgm:pt>
    <dgm:pt modelId="{1F051B77-F44B-4695-A43F-88FFCF2B5CAB}">
      <dgm:prSet phldrT="[Texto]"/>
      <dgm:spPr>
        <a:xfrm>
          <a:off x="39753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AEAC5643-8719-4F2C-BB23-1892CEF8E1CD}" type="sibTrans" cxnId="{3A26115B-AD27-4421-8095-B1AFE8D24A69}">
      <dgm:prSet/>
      <dgm:spPr/>
      <dgm:t>
        <a:bodyPr/>
        <a:lstStyle/>
        <a:p>
          <a:endParaRPr lang="es-ES"/>
        </a:p>
      </dgm:t>
    </dgm:pt>
    <dgm:pt modelId="{E4BC5657-B2E3-4E73-AE10-E6FE35311D7A}" type="parTrans" cxnId="{3A26115B-AD27-4421-8095-B1AFE8D24A69}">
      <dgm:prSet/>
      <dgm:spPr/>
      <dgm:t>
        <a:bodyPr/>
        <a:lstStyle/>
        <a:p>
          <a:endParaRPr lang="es-ES"/>
        </a:p>
      </dgm:t>
    </dgm:pt>
    <dgm:pt modelId="{8FB16E04-E7D2-471F-A777-FE044DEC0E7F}">
      <dgm:prSet phldrT="[Texto]"/>
      <dgm:spPr>
        <a:xfrm>
          <a:off x="4507244" y="840779"/>
          <a:ext cx="1479098" cy="2382440"/>
        </a:xfr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gm:t>
    </dgm:pt>
    <dgm:pt modelId="{9229197F-71DE-4BC8-813E-CF4FC79E85F0}" type="sibTrans" cxnId="{E5B1259A-D141-4758-AC3E-E04F14DD4B3A}">
      <dgm:prSet/>
      <dgm:spPr/>
      <dgm:t>
        <a:bodyPr/>
        <a:lstStyle/>
        <a:p>
          <a:endParaRPr lang="es-ES"/>
        </a:p>
      </dgm:t>
    </dgm:pt>
    <dgm:pt modelId="{2AAFBE63-E074-4749-90D2-79790D4C71B5}" type="parTrans" cxnId="{E5B1259A-D141-4758-AC3E-E04F14DD4B3A}">
      <dgm:prSet/>
      <dgm:spPr/>
      <dgm:t>
        <a:bodyPr/>
        <a:lstStyle/>
        <a:p>
          <a:endParaRPr lang="es-ES"/>
        </a:p>
      </dgm:t>
    </dgm:pt>
    <dgm:pt modelId="{57799F0B-8901-45D9-8FC2-4C8FF33E6EE4}">
      <dgm:prSet phldrT="[Texto]" custT="1"/>
      <dgm:spPr>
        <a:xfrm>
          <a:off x="2055316" y="840779"/>
          <a:ext cx="1985367" cy="2382440"/>
        </a:xfr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8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3FA761D4-D061-4DBC-AF76-C65C8E97A488}" type="sibTrans" cxnId="{49F0462C-CB6C-463A-811B-95AED86BADF3}">
      <dgm:prSet/>
      <dgm:spPr/>
      <dgm:t>
        <a:bodyPr/>
        <a:lstStyle/>
        <a:p>
          <a:endParaRPr lang="es-ES"/>
        </a:p>
      </dgm:t>
    </dgm:pt>
    <dgm:pt modelId="{C5E00C94-742A-4BBA-9148-9B3FF78DC40E}" type="parTrans" cxnId="{49F0462C-CB6C-463A-811B-95AED86BADF3}">
      <dgm:prSet/>
      <dgm:spPr/>
      <dgm:t>
        <a:bodyPr/>
        <a:lstStyle/>
        <a:p>
          <a:endParaRPr lang="es-ES"/>
        </a:p>
      </dgm:t>
    </dgm:pt>
    <dgm:pt modelId="{7857024B-40B6-4358-9B82-1B298F0B9693}" type="pres">
      <dgm:prSet presAssocID="{64FAB0A9-AE5A-44B7-BF92-50C7DDBB85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988800E0-E429-4195-BA99-1C6C8A0931F7}" type="pres">
      <dgm:prSet presAssocID="{46453D30-6C58-46D3-A492-824E3F817852}" presName="compositeNode" presStyleCnt="0">
        <dgm:presLayoutVars>
          <dgm:bulletEnabled val="1"/>
        </dgm:presLayoutVars>
      </dgm:prSet>
      <dgm:spPr/>
    </dgm:pt>
    <dgm:pt modelId="{2BC11BAB-19B6-4C22-AAF8-911228AE589E}" type="pres">
      <dgm:prSet presAssocID="{46453D30-6C58-46D3-A492-824E3F817852}" presName="bgRect" presStyleLbl="node1" presStyleIdx="0" presStyleCnt="3" custScaleY="61613" custLinFactNeighborX="-1166" custLinFactNeighborY="1396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36C79758-FDDA-4D69-BF05-B97C3C7800E9}" type="pres">
      <dgm:prSet presAssocID="{46453D30-6C58-46D3-A492-824E3F81785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7E141C-4A19-4128-9DE8-93834BEBA965}" type="pres">
      <dgm:prSet presAssocID="{46453D30-6C58-46D3-A492-824E3F817852}" presName="child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2FD01118-A7AA-44A3-9841-842B5BF191D3}" type="pres">
      <dgm:prSet presAssocID="{A016625B-AE62-4F90-8AF8-EEF3CD6A1CC7}" presName="hSp" presStyleCnt="0"/>
      <dgm:spPr/>
    </dgm:pt>
    <dgm:pt modelId="{69C08CAA-0F3C-46EF-B54B-22994107C125}" type="pres">
      <dgm:prSet presAssocID="{A016625B-AE62-4F90-8AF8-EEF3CD6A1CC7}" presName="vProcSp" presStyleCnt="0"/>
      <dgm:spPr/>
    </dgm:pt>
    <dgm:pt modelId="{1E8B66F6-DF86-4829-9B92-AE8B49C3E32A}" type="pres">
      <dgm:prSet presAssocID="{A016625B-AE62-4F90-8AF8-EEF3CD6A1CC7}" presName="vSp1" presStyleCnt="0"/>
      <dgm:spPr/>
    </dgm:pt>
    <dgm:pt modelId="{5203B639-656A-47AD-BCDA-97B27D0251E4}" type="pres">
      <dgm:prSet presAssocID="{A016625B-AE62-4F90-8AF8-EEF3CD6A1CC7}" presName="simulatedConn" presStyleLbl="solidFgAcc1" presStyleIdx="0" presStyleCnt="2" custLinFactY="-231642" custLinFactNeighborX="9360" custLinFactNeighborY="-300000"/>
      <dgm:spPr>
        <a:xfrm rot="5400000">
          <a:off x="1890224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D62AE906-B7AF-4130-971A-CAF310A12913}" type="pres">
      <dgm:prSet presAssocID="{A016625B-AE62-4F90-8AF8-EEF3CD6A1CC7}" presName="vSp2" presStyleCnt="0"/>
      <dgm:spPr/>
    </dgm:pt>
    <dgm:pt modelId="{2C0D12BB-0668-4C45-B8D2-75D8A52C7A78}" type="pres">
      <dgm:prSet presAssocID="{A016625B-AE62-4F90-8AF8-EEF3CD6A1CC7}" presName="sibTrans" presStyleCnt="0"/>
      <dgm:spPr/>
    </dgm:pt>
    <dgm:pt modelId="{EF3DA50C-C451-4D24-8D3A-ADFE9F890821}" type="pres">
      <dgm:prSet presAssocID="{57799F0B-8901-45D9-8FC2-4C8FF33E6EE4}" presName="compositeNode" presStyleCnt="0">
        <dgm:presLayoutVars>
          <dgm:bulletEnabled val="1"/>
        </dgm:presLayoutVars>
      </dgm:prSet>
      <dgm:spPr/>
    </dgm:pt>
    <dgm:pt modelId="{75A7BB45-477D-4E1C-BD14-7EF0A843CEBA}" type="pres">
      <dgm:prSet presAssocID="{57799F0B-8901-45D9-8FC2-4C8FF33E6EE4}" presName="bgRect" presStyleLbl="node1" presStyleIdx="1" presStyleCnt="3" custScaleY="61151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DDAC6118-9169-4C06-B1C4-21511F5CFAD0}" type="pres">
      <dgm:prSet presAssocID="{57799F0B-8901-45D9-8FC2-4C8FF33E6EE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E9A6B9-C8C7-4431-BF82-B1C921557721}" type="pres">
      <dgm:prSet presAssocID="{57799F0B-8901-45D9-8FC2-4C8FF33E6EE4}" presName="child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CL"/>
        </a:p>
      </dgm:t>
    </dgm:pt>
    <dgm:pt modelId="{E8A19293-38E6-4D7A-955A-E4B70276794E}" type="pres">
      <dgm:prSet presAssocID="{3FA761D4-D061-4DBC-AF76-C65C8E97A488}" presName="hSp" presStyleCnt="0"/>
      <dgm:spPr/>
    </dgm:pt>
    <dgm:pt modelId="{93047FBF-9AFD-4032-95F8-3C9E3F981805}" type="pres">
      <dgm:prSet presAssocID="{3FA761D4-D061-4DBC-AF76-C65C8E97A488}" presName="vProcSp" presStyleCnt="0"/>
      <dgm:spPr/>
    </dgm:pt>
    <dgm:pt modelId="{47D1A79C-66FF-4868-BEBE-56CEAAFBC3DE}" type="pres">
      <dgm:prSet presAssocID="{3FA761D4-D061-4DBC-AF76-C65C8E97A488}" presName="vSp1" presStyleCnt="0"/>
      <dgm:spPr/>
    </dgm:pt>
    <dgm:pt modelId="{8382099C-29A6-47A3-90E7-6C70F6E77943}" type="pres">
      <dgm:prSet presAssocID="{3FA761D4-D061-4DBC-AF76-C65C8E97A488}" presName="simulatedConn" presStyleLbl="solidFgAcc1" presStyleIdx="1" presStyleCnt="2" custLinFactY="-232447" custLinFactNeighborX="20568" custLinFactNeighborY="-300000"/>
      <dgm:spPr>
        <a:xfrm rot="5400000">
          <a:off x="3945079" y="2733758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FF4F260E-A5FE-4AA6-8BFA-534A64F30A7A}" type="pres">
      <dgm:prSet presAssocID="{3FA761D4-D061-4DBC-AF76-C65C8E97A488}" presName="vSp2" presStyleCnt="0"/>
      <dgm:spPr/>
    </dgm:pt>
    <dgm:pt modelId="{AFCB7B5E-2BD8-402F-A505-F98A93C48B32}" type="pres">
      <dgm:prSet presAssocID="{3FA761D4-D061-4DBC-AF76-C65C8E97A488}" presName="sibTrans" presStyleCnt="0"/>
      <dgm:spPr/>
    </dgm:pt>
    <dgm:pt modelId="{2D328B6B-7FA9-487F-96DB-48181DB77DB9}" type="pres">
      <dgm:prSet presAssocID="{9EBC8D4D-F16F-4907-8869-4E7541F81B0F}" presName="compositeNode" presStyleCnt="0">
        <dgm:presLayoutVars>
          <dgm:bulletEnabled val="1"/>
        </dgm:presLayoutVars>
      </dgm:prSet>
      <dgm:spPr/>
    </dgm:pt>
    <dgm:pt modelId="{80539C27-A476-4B46-A0F6-6AA7DCD6C940}" type="pres">
      <dgm:prSet presAssocID="{9EBC8D4D-F16F-4907-8869-4E7541F81B0F}" presName="bgRect" presStyleLbl="node1" presStyleIdx="2" presStyleCnt="3" custScaleY="63638" custLinFactNeighborX="542"/>
      <dgm:spPr>
        <a:prstGeom prst="roundRect">
          <a:avLst>
            <a:gd name="adj" fmla="val 5000"/>
          </a:avLst>
        </a:prstGeom>
      </dgm:spPr>
      <dgm:t>
        <a:bodyPr/>
        <a:lstStyle/>
        <a:p>
          <a:endParaRPr lang="es-ES"/>
        </a:p>
      </dgm:t>
    </dgm:pt>
    <dgm:pt modelId="{68BEFF80-E9B6-4E71-BAE4-1B55CD52267D}" type="pres">
      <dgm:prSet presAssocID="{9EBC8D4D-F16F-4907-8869-4E7541F81B0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9A022-8C27-4ADE-8183-352C49E8D7C2}" type="pres">
      <dgm:prSet presAssocID="{9EBC8D4D-F16F-4907-8869-4E7541F81B0F}" presName="child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C176C631-CB60-44EB-98F4-B0E3F82493E0}" srcId="{57799F0B-8901-45D9-8FC2-4C8FF33E6EE4}" destId="{5555B13D-1F9A-4BFD-877F-4FD3B0862742}" srcOrd="0" destOrd="0" parTransId="{5A1F16B7-F169-4875-B220-D7077290CC8B}" sibTransId="{EA279CC9-F3A3-418A-9B1C-44FA44840FFA}"/>
    <dgm:cxn modelId="{70DD5638-4DF8-40C6-9D3E-0B347E40AC21}" type="presOf" srcId="{9EBC8D4D-F16F-4907-8869-4E7541F81B0F}" destId="{80539C27-A476-4B46-A0F6-6AA7DCD6C940}" srcOrd="0" destOrd="0" presId="urn:microsoft.com/office/officeart/2005/8/layout/hProcess7#1"/>
    <dgm:cxn modelId="{3318EA09-BD1E-4E0A-8535-0FAA4B6855BF}" type="presOf" srcId="{1F051B77-F44B-4695-A43F-88FFCF2B5CAB}" destId="{BA7E141C-4A19-4128-9DE8-93834BEBA965}" srcOrd="0" destOrd="0" presId="urn:microsoft.com/office/officeart/2005/8/layout/hProcess7#1"/>
    <dgm:cxn modelId="{3A26115B-AD27-4421-8095-B1AFE8D24A69}" srcId="{46453D30-6C58-46D3-A492-824E3F817852}" destId="{1F051B77-F44B-4695-A43F-88FFCF2B5CAB}" srcOrd="0" destOrd="0" parTransId="{E4BC5657-B2E3-4E73-AE10-E6FE35311D7A}" sibTransId="{AEAC5643-8719-4F2C-BB23-1892CEF8E1CD}"/>
    <dgm:cxn modelId="{D1081BEC-EABA-4130-A1E6-A3BFF2673533}" type="presOf" srcId="{57799F0B-8901-45D9-8FC2-4C8FF33E6EE4}" destId="{75A7BB45-477D-4E1C-BD14-7EF0A843CEBA}" srcOrd="0" destOrd="0" presId="urn:microsoft.com/office/officeart/2005/8/layout/hProcess7#1"/>
    <dgm:cxn modelId="{EB0BC252-94C1-4829-8E41-EE259A3372E0}" type="presOf" srcId="{64FAB0A9-AE5A-44B7-BF92-50C7DDBB85FE}" destId="{7857024B-40B6-4358-9B82-1B298F0B9693}" srcOrd="0" destOrd="0" presId="urn:microsoft.com/office/officeart/2005/8/layout/hProcess7#1"/>
    <dgm:cxn modelId="{8EBA538A-6841-411F-B39A-58EA180CE4F9}" type="presOf" srcId="{57799F0B-8901-45D9-8FC2-4C8FF33E6EE4}" destId="{DDAC6118-9169-4C06-B1C4-21511F5CFAD0}" srcOrd="1" destOrd="0" presId="urn:microsoft.com/office/officeart/2005/8/layout/hProcess7#1"/>
    <dgm:cxn modelId="{F869C4AA-F9D1-4AFA-A314-2E8CBB2F8605}" type="presOf" srcId="{9EBC8D4D-F16F-4907-8869-4E7541F81B0F}" destId="{68BEFF80-E9B6-4E71-BAE4-1B55CD52267D}" srcOrd="1" destOrd="0" presId="urn:microsoft.com/office/officeart/2005/8/layout/hProcess7#1"/>
    <dgm:cxn modelId="{49F0462C-CB6C-463A-811B-95AED86BADF3}" srcId="{64FAB0A9-AE5A-44B7-BF92-50C7DDBB85FE}" destId="{57799F0B-8901-45D9-8FC2-4C8FF33E6EE4}" srcOrd="1" destOrd="0" parTransId="{C5E00C94-742A-4BBA-9148-9B3FF78DC40E}" sibTransId="{3FA761D4-D061-4DBC-AF76-C65C8E97A488}"/>
    <dgm:cxn modelId="{2F4AC7F3-9943-416F-B52F-BE20B125114A}" srcId="{64FAB0A9-AE5A-44B7-BF92-50C7DDBB85FE}" destId="{46453D30-6C58-46D3-A492-824E3F817852}" srcOrd="0" destOrd="0" parTransId="{82F639A4-548B-4FA6-AD72-5F2A35924E5D}" sibTransId="{A016625B-AE62-4F90-8AF8-EEF3CD6A1CC7}"/>
    <dgm:cxn modelId="{E5B1259A-D141-4758-AC3E-E04F14DD4B3A}" srcId="{9EBC8D4D-F16F-4907-8869-4E7541F81B0F}" destId="{8FB16E04-E7D2-471F-A777-FE044DEC0E7F}" srcOrd="0" destOrd="0" parTransId="{2AAFBE63-E074-4749-90D2-79790D4C71B5}" sibTransId="{9229197F-71DE-4BC8-813E-CF4FC79E85F0}"/>
    <dgm:cxn modelId="{F079DF97-47F2-4491-87E6-49CDAE4BA4DD}" type="presOf" srcId="{8FB16E04-E7D2-471F-A777-FE044DEC0E7F}" destId="{7189A022-8C27-4ADE-8183-352C49E8D7C2}" srcOrd="0" destOrd="0" presId="urn:microsoft.com/office/officeart/2005/8/layout/hProcess7#1"/>
    <dgm:cxn modelId="{8BAFA1D2-8E62-46B8-8C10-918C7D614301}" srcId="{64FAB0A9-AE5A-44B7-BF92-50C7DDBB85FE}" destId="{9EBC8D4D-F16F-4907-8869-4E7541F81B0F}" srcOrd="2" destOrd="0" parTransId="{BDF6B443-66B7-44A8-8E16-AC3B4D6D7A03}" sibTransId="{4C1E983B-7F25-4AB7-8D14-36CF2CB4491B}"/>
    <dgm:cxn modelId="{3E5D1F8A-408E-4DC8-96D6-054E22AEACB0}" type="presOf" srcId="{5555B13D-1F9A-4BFD-877F-4FD3B0862742}" destId="{77E9A6B9-C8C7-4431-BF82-B1C921557721}" srcOrd="0" destOrd="0" presId="urn:microsoft.com/office/officeart/2005/8/layout/hProcess7#1"/>
    <dgm:cxn modelId="{C1F50AEB-8D04-4B18-BD44-86905C9BDB64}" type="presOf" srcId="{46453D30-6C58-46D3-A492-824E3F817852}" destId="{2BC11BAB-19B6-4C22-AAF8-911228AE589E}" srcOrd="0" destOrd="0" presId="urn:microsoft.com/office/officeart/2005/8/layout/hProcess7#1"/>
    <dgm:cxn modelId="{C8D1F5DA-C2A8-4C6B-9887-88D0E2E0FFA7}" type="presOf" srcId="{46453D30-6C58-46D3-A492-824E3F817852}" destId="{36C79758-FDDA-4D69-BF05-B97C3C7800E9}" srcOrd="1" destOrd="0" presId="urn:microsoft.com/office/officeart/2005/8/layout/hProcess7#1"/>
    <dgm:cxn modelId="{B8A5E936-80A0-4F4F-ACD5-0213BE7C6D41}" type="presParOf" srcId="{7857024B-40B6-4358-9B82-1B298F0B9693}" destId="{988800E0-E429-4195-BA99-1C6C8A0931F7}" srcOrd="0" destOrd="0" presId="urn:microsoft.com/office/officeart/2005/8/layout/hProcess7#1"/>
    <dgm:cxn modelId="{A293BA64-5CF2-40E5-8FBF-4F4899FC459E}" type="presParOf" srcId="{988800E0-E429-4195-BA99-1C6C8A0931F7}" destId="{2BC11BAB-19B6-4C22-AAF8-911228AE589E}" srcOrd="0" destOrd="0" presId="urn:microsoft.com/office/officeart/2005/8/layout/hProcess7#1"/>
    <dgm:cxn modelId="{B8536F6E-81A7-4CF4-AE79-35322EF78DF8}" type="presParOf" srcId="{988800E0-E429-4195-BA99-1C6C8A0931F7}" destId="{36C79758-FDDA-4D69-BF05-B97C3C7800E9}" srcOrd="1" destOrd="0" presId="urn:microsoft.com/office/officeart/2005/8/layout/hProcess7#1"/>
    <dgm:cxn modelId="{2DA599C3-0161-443F-80E8-6C179770B671}" type="presParOf" srcId="{988800E0-E429-4195-BA99-1C6C8A0931F7}" destId="{BA7E141C-4A19-4128-9DE8-93834BEBA965}" srcOrd="2" destOrd="0" presId="urn:microsoft.com/office/officeart/2005/8/layout/hProcess7#1"/>
    <dgm:cxn modelId="{8A5E25E5-E750-4D11-957F-A33469FE17B8}" type="presParOf" srcId="{7857024B-40B6-4358-9B82-1B298F0B9693}" destId="{2FD01118-A7AA-44A3-9841-842B5BF191D3}" srcOrd="1" destOrd="0" presId="urn:microsoft.com/office/officeart/2005/8/layout/hProcess7#1"/>
    <dgm:cxn modelId="{25838F04-3CE4-4446-8A2A-FE7976B8C409}" type="presParOf" srcId="{7857024B-40B6-4358-9B82-1B298F0B9693}" destId="{69C08CAA-0F3C-46EF-B54B-22994107C125}" srcOrd="2" destOrd="0" presId="urn:microsoft.com/office/officeart/2005/8/layout/hProcess7#1"/>
    <dgm:cxn modelId="{BAA4F54B-F4E1-4930-9BFF-743B121D8BF2}" type="presParOf" srcId="{69C08CAA-0F3C-46EF-B54B-22994107C125}" destId="{1E8B66F6-DF86-4829-9B92-AE8B49C3E32A}" srcOrd="0" destOrd="0" presId="urn:microsoft.com/office/officeart/2005/8/layout/hProcess7#1"/>
    <dgm:cxn modelId="{08FE2983-6B6F-40AA-BCCA-4EB022591F5A}" type="presParOf" srcId="{69C08CAA-0F3C-46EF-B54B-22994107C125}" destId="{5203B639-656A-47AD-BCDA-97B27D0251E4}" srcOrd="1" destOrd="0" presId="urn:microsoft.com/office/officeart/2005/8/layout/hProcess7#1"/>
    <dgm:cxn modelId="{538B1145-E068-45BF-A483-0D7B5FDD8908}" type="presParOf" srcId="{69C08CAA-0F3C-46EF-B54B-22994107C125}" destId="{D62AE906-B7AF-4130-971A-CAF310A12913}" srcOrd="2" destOrd="0" presId="urn:microsoft.com/office/officeart/2005/8/layout/hProcess7#1"/>
    <dgm:cxn modelId="{3B93EF00-3723-4B53-937D-76934E1CDBC6}" type="presParOf" srcId="{7857024B-40B6-4358-9B82-1B298F0B9693}" destId="{2C0D12BB-0668-4C45-B8D2-75D8A52C7A78}" srcOrd="3" destOrd="0" presId="urn:microsoft.com/office/officeart/2005/8/layout/hProcess7#1"/>
    <dgm:cxn modelId="{B871C9D1-6E83-40B2-BCD0-A2705E6D5389}" type="presParOf" srcId="{7857024B-40B6-4358-9B82-1B298F0B9693}" destId="{EF3DA50C-C451-4D24-8D3A-ADFE9F890821}" srcOrd="4" destOrd="0" presId="urn:microsoft.com/office/officeart/2005/8/layout/hProcess7#1"/>
    <dgm:cxn modelId="{77F2FA70-37D6-43B2-A157-5C73500CEECC}" type="presParOf" srcId="{EF3DA50C-C451-4D24-8D3A-ADFE9F890821}" destId="{75A7BB45-477D-4E1C-BD14-7EF0A843CEBA}" srcOrd="0" destOrd="0" presId="urn:microsoft.com/office/officeart/2005/8/layout/hProcess7#1"/>
    <dgm:cxn modelId="{75B1C8E7-F87C-4A40-B084-801014C730AA}" type="presParOf" srcId="{EF3DA50C-C451-4D24-8D3A-ADFE9F890821}" destId="{DDAC6118-9169-4C06-B1C4-21511F5CFAD0}" srcOrd="1" destOrd="0" presId="urn:microsoft.com/office/officeart/2005/8/layout/hProcess7#1"/>
    <dgm:cxn modelId="{736F9B9E-919B-4DD4-9ECC-A0F65F93FA0C}" type="presParOf" srcId="{EF3DA50C-C451-4D24-8D3A-ADFE9F890821}" destId="{77E9A6B9-C8C7-4431-BF82-B1C921557721}" srcOrd="2" destOrd="0" presId="urn:microsoft.com/office/officeart/2005/8/layout/hProcess7#1"/>
    <dgm:cxn modelId="{26383463-6185-46FB-9F6B-A076A61893E7}" type="presParOf" srcId="{7857024B-40B6-4358-9B82-1B298F0B9693}" destId="{E8A19293-38E6-4D7A-955A-E4B70276794E}" srcOrd="5" destOrd="0" presId="urn:microsoft.com/office/officeart/2005/8/layout/hProcess7#1"/>
    <dgm:cxn modelId="{10524152-BB6E-4683-B0B6-26268DB010F2}" type="presParOf" srcId="{7857024B-40B6-4358-9B82-1B298F0B9693}" destId="{93047FBF-9AFD-4032-95F8-3C9E3F981805}" srcOrd="6" destOrd="0" presId="urn:microsoft.com/office/officeart/2005/8/layout/hProcess7#1"/>
    <dgm:cxn modelId="{7BC98278-93AC-4754-ABA2-6969996859A8}" type="presParOf" srcId="{93047FBF-9AFD-4032-95F8-3C9E3F981805}" destId="{47D1A79C-66FF-4868-BEBE-56CEAAFBC3DE}" srcOrd="0" destOrd="0" presId="urn:microsoft.com/office/officeart/2005/8/layout/hProcess7#1"/>
    <dgm:cxn modelId="{C3D07F94-48AF-4209-9B5A-4EF4C99C5AC8}" type="presParOf" srcId="{93047FBF-9AFD-4032-95F8-3C9E3F981805}" destId="{8382099C-29A6-47A3-90E7-6C70F6E77943}" srcOrd="1" destOrd="0" presId="urn:microsoft.com/office/officeart/2005/8/layout/hProcess7#1"/>
    <dgm:cxn modelId="{15B6BC80-5EDD-4626-B7DE-ABCCC69CAAD6}" type="presParOf" srcId="{93047FBF-9AFD-4032-95F8-3C9E3F981805}" destId="{FF4F260E-A5FE-4AA6-8BFA-534A64F30A7A}" srcOrd="2" destOrd="0" presId="urn:microsoft.com/office/officeart/2005/8/layout/hProcess7#1"/>
    <dgm:cxn modelId="{907929DB-6E0A-49BC-9886-91DA6808B73A}" type="presParOf" srcId="{7857024B-40B6-4358-9B82-1B298F0B9693}" destId="{AFCB7B5E-2BD8-402F-A505-F98A93C48B32}" srcOrd="7" destOrd="0" presId="urn:microsoft.com/office/officeart/2005/8/layout/hProcess7#1"/>
    <dgm:cxn modelId="{0B3F955F-FBD8-45AC-90F9-E6C32FD0B732}" type="presParOf" srcId="{7857024B-40B6-4358-9B82-1B298F0B9693}" destId="{2D328B6B-7FA9-487F-96DB-48181DB77DB9}" srcOrd="8" destOrd="0" presId="urn:microsoft.com/office/officeart/2005/8/layout/hProcess7#1"/>
    <dgm:cxn modelId="{B3BE005C-D980-4A8C-ABDC-E040E0767EBB}" type="presParOf" srcId="{2D328B6B-7FA9-487F-96DB-48181DB77DB9}" destId="{80539C27-A476-4B46-A0F6-6AA7DCD6C940}" srcOrd="0" destOrd="0" presId="urn:microsoft.com/office/officeart/2005/8/layout/hProcess7#1"/>
    <dgm:cxn modelId="{1F5EF04E-CA0A-4AE7-8B3A-FB5139C2DA36}" type="presParOf" srcId="{2D328B6B-7FA9-487F-96DB-48181DB77DB9}" destId="{68BEFF80-E9B6-4E71-BAE4-1B55CD52267D}" srcOrd="1" destOrd="0" presId="urn:microsoft.com/office/officeart/2005/8/layout/hProcess7#1"/>
    <dgm:cxn modelId="{C38416D7-C33D-4E67-B490-F13BAB42C4F9}" type="presParOf" srcId="{2D328B6B-7FA9-487F-96DB-48181DB77DB9}" destId="{7189A022-8C27-4ADE-8183-352C49E8D7C2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28606-03A6-4B1A-B902-F4C5B36B7A72}">
      <dsp:nvSpPr>
        <dsp:cNvPr id="0" name=""/>
        <dsp:cNvSpPr/>
      </dsp:nvSpPr>
      <dsp:spPr>
        <a:xfrm>
          <a:off x="1798893" y="738"/>
          <a:ext cx="1354005" cy="13540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200" kern="1200" dirty="0"/>
            <a:t>Red de organizaciones</a:t>
          </a:r>
          <a:endParaRPr lang="es-ES" sz="1200" kern="1200" dirty="0"/>
        </a:p>
      </dsp:txBody>
      <dsp:txXfrm>
        <a:off x="1997182" y="199027"/>
        <a:ext cx="957427" cy="957427"/>
      </dsp:txXfrm>
    </dsp:sp>
    <dsp:sp modelId="{A858E006-030D-4A6A-A685-85D2EBBF85EC}">
      <dsp:nvSpPr>
        <dsp:cNvPr id="0" name=""/>
        <dsp:cNvSpPr/>
      </dsp:nvSpPr>
      <dsp:spPr>
        <a:xfrm rot="2160000">
          <a:off x="3109836" y="1040185"/>
          <a:ext cx="358817" cy="4569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3120115" y="1099944"/>
        <a:ext cx="251172" cy="274186"/>
      </dsp:txXfrm>
    </dsp:sp>
    <dsp:sp modelId="{0168C96E-F536-4DF8-8720-B57C35810148}">
      <dsp:nvSpPr>
        <dsp:cNvPr id="0" name=""/>
        <dsp:cNvSpPr/>
      </dsp:nvSpPr>
      <dsp:spPr>
        <a:xfrm>
          <a:off x="3442022" y="1194542"/>
          <a:ext cx="1354005" cy="135400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200" kern="1200" dirty="0"/>
            <a:t>Presta servicios de salud equitativos e integrales</a:t>
          </a:r>
          <a:endParaRPr lang="es-ES" sz="1200" kern="1200" dirty="0"/>
        </a:p>
      </dsp:txBody>
      <dsp:txXfrm>
        <a:off x="3640311" y="1392831"/>
        <a:ext cx="957427" cy="957427"/>
      </dsp:txXfrm>
    </dsp:sp>
    <dsp:sp modelId="{AD017B89-CB49-4F0D-853F-DE0D2C8B42A9}">
      <dsp:nvSpPr>
        <dsp:cNvPr id="0" name=""/>
        <dsp:cNvSpPr/>
      </dsp:nvSpPr>
      <dsp:spPr>
        <a:xfrm rot="6480000">
          <a:off x="3628945" y="2599205"/>
          <a:ext cx="358817" cy="4569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10800000">
        <a:off x="3699400" y="2639412"/>
        <a:ext cx="251172" cy="274186"/>
      </dsp:txXfrm>
    </dsp:sp>
    <dsp:sp modelId="{7F357505-8462-4F38-93F6-37268A081CE2}">
      <dsp:nvSpPr>
        <dsp:cNvPr id="0" name=""/>
        <dsp:cNvSpPr/>
      </dsp:nvSpPr>
      <dsp:spPr>
        <a:xfrm>
          <a:off x="2814403" y="3126156"/>
          <a:ext cx="1354005" cy="135400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200" kern="1200" dirty="0"/>
            <a:t>Población definida</a:t>
          </a:r>
          <a:endParaRPr lang="es-ES" sz="1200" kern="1200" dirty="0"/>
        </a:p>
      </dsp:txBody>
      <dsp:txXfrm>
        <a:off x="3012692" y="3324445"/>
        <a:ext cx="957427" cy="957427"/>
      </dsp:txXfrm>
    </dsp:sp>
    <dsp:sp modelId="{4FF5506E-BEAA-45A9-97E1-44B6508AEBD6}">
      <dsp:nvSpPr>
        <dsp:cNvPr id="0" name=""/>
        <dsp:cNvSpPr/>
      </dsp:nvSpPr>
      <dsp:spPr>
        <a:xfrm rot="10800000">
          <a:off x="2306643" y="3574670"/>
          <a:ext cx="358817" cy="4569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10800000">
        <a:off x="2414288" y="3666065"/>
        <a:ext cx="251172" cy="274186"/>
      </dsp:txXfrm>
    </dsp:sp>
    <dsp:sp modelId="{C16C3B91-7B59-4A67-BE59-62973587DD66}">
      <dsp:nvSpPr>
        <dsp:cNvPr id="0" name=""/>
        <dsp:cNvSpPr/>
      </dsp:nvSpPr>
      <dsp:spPr>
        <a:xfrm>
          <a:off x="783383" y="3126156"/>
          <a:ext cx="1354005" cy="135400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200" kern="1200" dirty="0"/>
            <a:t>Rendición de cuentas por resultados clínicos y económicos</a:t>
          </a:r>
          <a:endParaRPr lang="es-ES" sz="1200" kern="1200" dirty="0"/>
        </a:p>
      </dsp:txBody>
      <dsp:txXfrm>
        <a:off x="981672" y="3324445"/>
        <a:ext cx="957427" cy="957427"/>
      </dsp:txXfrm>
    </dsp:sp>
    <dsp:sp modelId="{9DA4D19D-A85A-40AB-8015-A35C3A3D959D}">
      <dsp:nvSpPr>
        <dsp:cNvPr id="0" name=""/>
        <dsp:cNvSpPr/>
      </dsp:nvSpPr>
      <dsp:spPr>
        <a:xfrm rot="15120000">
          <a:off x="970306" y="2618521"/>
          <a:ext cx="358817" cy="4569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10800000">
        <a:off x="1040761" y="2761104"/>
        <a:ext cx="251172" cy="274186"/>
      </dsp:txXfrm>
    </dsp:sp>
    <dsp:sp modelId="{1BD09CED-C13A-4D1B-9152-8C7C300DFF21}">
      <dsp:nvSpPr>
        <dsp:cNvPr id="0" name=""/>
        <dsp:cNvSpPr/>
      </dsp:nvSpPr>
      <dsp:spPr>
        <a:xfrm>
          <a:off x="155764" y="1194542"/>
          <a:ext cx="1354005" cy="13540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Hospitales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APSM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Otros centros</a:t>
          </a:r>
        </a:p>
      </dsp:txBody>
      <dsp:txXfrm>
        <a:off x="354053" y="1392831"/>
        <a:ext cx="957427" cy="957427"/>
      </dsp:txXfrm>
    </dsp:sp>
    <dsp:sp modelId="{35AA1D12-9E0B-4CE1-B026-7CA8C84E7C23}">
      <dsp:nvSpPr>
        <dsp:cNvPr id="0" name=""/>
        <dsp:cNvSpPr/>
      </dsp:nvSpPr>
      <dsp:spPr>
        <a:xfrm rot="19440000">
          <a:off x="1466707" y="1052123"/>
          <a:ext cx="358817" cy="4569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476986" y="1175154"/>
        <a:ext cx="251172" cy="274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11BAB-19B6-4C22-AAF8-911228AE589E}">
      <dsp:nvSpPr>
        <dsp:cNvPr id="0" name=""/>
        <dsp:cNvSpPr/>
      </dsp:nvSpPr>
      <dsp:spPr>
        <a:xfrm>
          <a:off x="14756" y="860386"/>
          <a:ext cx="1985367" cy="1467893"/>
        </a:xfrm>
        <a:prstGeom prst="roundRect">
          <a:avLst>
            <a:gd name="adj" fmla="val 5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-388543" y="1263686"/>
        <a:ext cx="1203672" cy="397073"/>
      </dsp:txXfrm>
    </dsp:sp>
    <dsp:sp modelId="{BA7E141C-4A19-4128-9DE8-93834BEBA965}">
      <dsp:nvSpPr>
        <dsp:cNvPr id="0" name=""/>
        <dsp:cNvSpPr/>
      </dsp:nvSpPr>
      <dsp:spPr>
        <a:xfrm>
          <a:off x="411829" y="860386"/>
          <a:ext cx="1479098" cy="146789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411829" y="860386"/>
        <a:ext cx="1479098" cy="1467893"/>
      </dsp:txXfrm>
    </dsp:sp>
    <dsp:sp modelId="{75A7BB45-477D-4E1C-BD14-7EF0A843CEBA}">
      <dsp:nvSpPr>
        <dsp:cNvPr id="0" name=""/>
        <dsp:cNvSpPr/>
      </dsp:nvSpPr>
      <dsp:spPr>
        <a:xfrm>
          <a:off x="2055316" y="871369"/>
          <a:ext cx="1985367" cy="1456886"/>
        </a:xfrm>
        <a:prstGeom prst="roundRect">
          <a:avLst>
            <a:gd name="adj" fmla="val 5000"/>
          </a:avLst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1656529" y="1270156"/>
        <a:ext cx="1194646" cy="397073"/>
      </dsp:txXfrm>
    </dsp:sp>
    <dsp:sp modelId="{5203B639-656A-47AD-BCDA-97B27D0251E4}">
      <dsp:nvSpPr>
        <dsp:cNvPr id="0" name=""/>
        <dsp:cNvSpPr/>
      </dsp:nvSpPr>
      <dsp:spPr>
        <a:xfrm rot="5400000">
          <a:off x="1918099" y="1433969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9A6B9-C8C7-4431-BF82-B1C921557721}">
      <dsp:nvSpPr>
        <dsp:cNvPr id="0" name=""/>
        <dsp:cNvSpPr/>
      </dsp:nvSpPr>
      <dsp:spPr>
        <a:xfrm>
          <a:off x="2452389" y="871369"/>
          <a:ext cx="1479098" cy="145688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2452389" y="871369"/>
        <a:ext cx="1479098" cy="1456886"/>
      </dsp:txXfrm>
    </dsp:sp>
    <dsp:sp modelId="{80539C27-A476-4B46-A0F6-6AA7DCD6C940}">
      <dsp:nvSpPr>
        <dsp:cNvPr id="0" name=""/>
        <dsp:cNvSpPr/>
      </dsp:nvSpPr>
      <dsp:spPr>
        <a:xfrm>
          <a:off x="4110628" y="901602"/>
          <a:ext cx="1985367" cy="1421030"/>
        </a:xfrm>
        <a:prstGeom prst="roundRect">
          <a:avLst>
            <a:gd name="adj" fmla="val 5000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3726542" y="1285688"/>
        <a:ext cx="1165245" cy="397073"/>
      </dsp:txXfrm>
    </dsp:sp>
    <dsp:sp modelId="{8382099C-29A6-47A3-90E7-6C70F6E77943}">
      <dsp:nvSpPr>
        <dsp:cNvPr id="0" name=""/>
        <dsp:cNvSpPr/>
      </dsp:nvSpPr>
      <dsp:spPr>
        <a:xfrm rot="5400000">
          <a:off x="4006332" y="1431152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9A022-8C27-4ADE-8183-352C49E8D7C2}">
      <dsp:nvSpPr>
        <dsp:cNvPr id="0" name=""/>
        <dsp:cNvSpPr/>
      </dsp:nvSpPr>
      <dsp:spPr>
        <a:xfrm>
          <a:off x="4507701" y="901602"/>
          <a:ext cx="1479098" cy="142103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4507701" y="901602"/>
        <a:ext cx="1479098" cy="14210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11BAB-19B6-4C22-AAF8-911228AE589E}">
      <dsp:nvSpPr>
        <dsp:cNvPr id="0" name=""/>
        <dsp:cNvSpPr/>
      </dsp:nvSpPr>
      <dsp:spPr>
        <a:xfrm>
          <a:off x="0" y="875133"/>
          <a:ext cx="1985367" cy="1467893"/>
        </a:xfrm>
        <a:prstGeom prst="roundRect">
          <a:avLst>
            <a:gd name="adj" fmla="val 5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-403299" y="1278433"/>
        <a:ext cx="1203672" cy="397073"/>
      </dsp:txXfrm>
    </dsp:sp>
    <dsp:sp modelId="{BA7E141C-4A19-4128-9DE8-93834BEBA965}">
      <dsp:nvSpPr>
        <dsp:cNvPr id="0" name=""/>
        <dsp:cNvSpPr/>
      </dsp:nvSpPr>
      <dsp:spPr>
        <a:xfrm>
          <a:off x="397073" y="875133"/>
          <a:ext cx="1479098" cy="146789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397073" y="875133"/>
        <a:ext cx="1479098" cy="1467893"/>
      </dsp:txXfrm>
    </dsp:sp>
    <dsp:sp modelId="{75A7BB45-477D-4E1C-BD14-7EF0A843CEBA}">
      <dsp:nvSpPr>
        <dsp:cNvPr id="0" name=""/>
        <dsp:cNvSpPr/>
      </dsp:nvSpPr>
      <dsp:spPr>
        <a:xfrm>
          <a:off x="2055316" y="871369"/>
          <a:ext cx="1985367" cy="1456886"/>
        </a:xfrm>
        <a:prstGeom prst="roundRect">
          <a:avLst>
            <a:gd name="adj" fmla="val 5000"/>
          </a:avLst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1656529" y="1270156"/>
        <a:ext cx="1194646" cy="397073"/>
      </dsp:txXfrm>
    </dsp:sp>
    <dsp:sp modelId="{5203B639-656A-47AD-BCDA-97B27D0251E4}">
      <dsp:nvSpPr>
        <dsp:cNvPr id="0" name=""/>
        <dsp:cNvSpPr/>
      </dsp:nvSpPr>
      <dsp:spPr>
        <a:xfrm rot="5400000">
          <a:off x="1918099" y="1433969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9A6B9-C8C7-4431-BF82-B1C921557721}">
      <dsp:nvSpPr>
        <dsp:cNvPr id="0" name=""/>
        <dsp:cNvSpPr/>
      </dsp:nvSpPr>
      <dsp:spPr>
        <a:xfrm>
          <a:off x="2452389" y="871369"/>
          <a:ext cx="1479098" cy="145688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2452389" y="871369"/>
        <a:ext cx="1479098" cy="1456886"/>
      </dsp:txXfrm>
    </dsp:sp>
    <dsp:sp modelId="{80539C27-A476-4B46-A0F6-6AA7DCD6C940}">
      <dsp:nvSpPr>
        <dsp:cNvPr id="0" name=""/>
        <dsp:cNvSpPr/>
      </dsp:nvSpPr>
      <dsp:spPr>
        <a:xfrm>
          <a:off x="4110628" y="901602"/>
          <a:ext cx="1985367" cy="1421030"/>
        </a:xfrm>
        <a:prstGeom prst="roundRect">
          <a:avLst>
            <a:gd name="adj" fmla="val 5000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3726542" y="1285688"/>
        <a:ext cx="1165245" cy="397073"/>
      </dsp:txXfrm>
    </dsp:sp>
    <dsp:sp modelId="{8382099C-29A6-47A3-90E7-6C70F6E77943}">
      <dsp:nvSpPr>
        <dsp:cNvPr id="0" name=""/>
        <dsp:cNvSpPr/>
      </dsp:nvSpPr>
      <dsp:spPr>
        <a:xfrm rot="5400000">
          <a:off x="4006332" y="1431152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9A022-8C27-4ADE-8183-352C49E8D7C2}">
      <dsp:nvSpPr>
        <dsp:cNvPr id="0" name=""/>
        <dsp:cNvSpPr/>
      </dsp:nvSpPr>
      <dsp:spPr>
        <a:xfrm>
          <a:off x="4507701" y="901602"/>
          <a:ext cx="1479098" cy="142103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4507701" y="901602"/>
        <a:ext cx="1479098" cy="14210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11BAB-19B6-4C22-AAF8-911228AE589E}">
      <dsp:nvSpPr>
        <dsp:cNvPr id="0" name=""/>
        <dsp:cNvSpPr/>
      </dsp:nvSpPr>
      <dsp:spPr>
        <a:xfrm>
          <a:off x="0" y="875133"/>
          <a:ext cx="1985367" cy="1467893"/>
        </a:xfrm>
        <a:prstGeom prst="roundRect">
          <a:avLst>
            <a:gd name="adj" fmla="val 5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-403299" y="1278433"/>
        <a:ext cx="1203672" cy="397073"/>
      </dsp:txXfrm>
    </dsp:sp>
    <dsp:sp modelId="{BA7E141C-4A19-4128-9DE8-93834BEBA965}">
      <dsp:nvSpPr>
        <dsp:cNvPr id="0" name=""/>
        <dsp:cNvSpPr/>
      </dsp:nvSpPr>
      <dsp:spPr>
        <a:xfrm>
          <a:off x="397073" y="875133"/>
          <a:ext cx="1479098" cy="146789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14 Comunas Salud Municipal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397073" y="875133"/>
        <a:ext cx="1479098" cy="1467893"/>
      </dsp:txXfrm>
    </dsp:sp>
    <dsp:sp modelId="{75A7BB45-477D-4E1C-BD14-7EF0A843CEBA}">
      <dsp:nvSpPr>
        <dsp:cNvPr id="0" name=""/>
        <dsp:cNvSpPr/>
      </dsp:nvSpPr>
      <dsp:spPr>
        <a:xfrm>
          <a:off x="2055316" y="841874"/>
          <a:ext cx="1985367" cy="1456886"/>
        </a:xfrm>
        <a:prstGeom prst="roundRect">
          <a:avLst>
            <a:gd name="adj" fmla="val 5000"/>
          </a:avLst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1656529" y="1240661"/>
        <a:ext cx="1194646" cy="397073"/>
      </dsp:txXfrm>
    </dsp:sp>
    <dsp:sp modelId="{5203B639-656A-47AD-BCDA-97B27D0251E4}">
      <dsp:nvSpPr>
        <dsp:cNvPr id="0" name=""/>
        <dsp:cNvSpPr/>
      </dsp:nvSpPr>
      <dsp:spPr>
        <a:xfrm rot="5400000">
          <a:off x="1918099" y="1433969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9A6B9-C8C7-4431-BF82-B1C921557721}">
      <dsp:nvSpPr>
        <dsp:cNvPr id="0" name=""/>
        <dsp:cNvSpPr/>
      </dsp:nvSpPr>
      <dsp:spPr>
        <a:xfrm>
          <a:off x="2452389" y="841874"/>
          <a:ext cx="1479098" cy="145688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2 comunas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Costo fijo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2452389" y="841874"/>
        <a:ext cx="1479098" cy="1456886"/>
      </dsp:txXfrm>
    </dsp:sp>
    <dsp:sp modelId="{80539C27-A476-4B46-A0F6-6AA7DCD6C940}">
      <dsp:nvSpPr>
        <dsp:cNvPr id="0" name=""/>
        <dsp:cNvSpPr/>
      </dsp:nvSpPr>
      <dsp:spPr>
        <a:xfrm>
          <a:off x="4110632" y="841874"/>
          <a:ext cx="1985367" cy="1516137"/>
        </a:xfrm>
        <a:prstGeom prst="roundRect">
          <a:avLst>
            <a:gd name="adj" fmla="val 5000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35560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APS</a:t>
          </a:r>
          <a:endParaRPr lang="es-ES" sz="800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6200000">
        <a:off x="3687553" y="1264954"/>
        <a:ext cx="1243232" cy="397073"/>
      </dsp:txXfrm>
    </dsp:sp>
    <dsp:sp modelId="{8382099C-29A6-47A3-90E7-6C70F6E77943}">
      <dsp:nvSpPr>
        <dsp:cNvPr id="0" name=""/>
        <dsp:cNvSpPr/>
      </dsp:nvSpPr>
      <dsp:spPr>
        <a:xfrm rot="5400000">
          <a:off x="4006332" y="1431152"/>
          <a:ext cx="350036" cy="297805"/>
        </a:xfrm>
        <a:prstGeom prst="flowChartExtra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9A022-8C27-4ADE-8183-352C49E8D7C2}">
      <dsp:nvSpPr>
        <dsp:cNvPr id="0" name=""/>
        <dsp:cNvSpPr/>
      </dsp:nvSpPr>
      <dsp:spPr>
        <a:xfrm>
          <a:off x="4507706" y="841874"/>
          <a:ext cx="1479098" cy="151613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solidFill>
                <a:sysClr val="window" lastClr="FFFFFF"/>
              </a:solidFill>
              <a:latin typeface="+mj-lt"/>
              <a:ea typeface="+mn-ea"/>
              <a:cs typeface="Arial" panose="020B0604020202020204" pitchFamily="34" charset="0"/>
            </a:rPr>
            <a:t>1 comuna Dependiente del  SS</a:t>
          </a:r>
          <a:endParaRPr lang="es-ES" sz="2200" kern="1200" dirty="0">
            <a:solidFill>
              <a:sysClr val="window" lastClr="FFFFFF"/>
            </a:solidFill>
            <a:latin typeface="+mj-lt"/>
            <a:ea typeface="+mn-ea"/>
            <a:cs typeface="Arial" panose="020B0604020202020204" pitchFamily="34" charset="0"/>
          </a:endParaRPr>
        </a:p>
      </dsp:txBody>
      <dsp:txXfrm>
        <a:off x="4507706" y="841874"/>
        <a:ext cx="1479098" cy="1516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4BEC6-EFFE-4E34-83E7-1C6293D53F3F}" type="datetimeFigureOut">
              <a:rPr lang="es-CL" smtClean="0"/>
              <a:t>22-05-2020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DC1AF-A7AD-407B-8A73-3713D5718C8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0610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7880F-25B7-4C69-BD79-2804A8E65859}" type="datetimeFigureOut">
              <a:rPr lang="es-CL" smtClean="0"/>
              <a:pPr/>
              <a:t>22-05-2020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5546A-2315-4CB7-90E0-195BA5BD5080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0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208DF-24DF-1C46-8C17-8757FEFE84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49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smtClean="0"/>
              <a:t>objetivos sanitarios planteados</a:t>
            </a:r>
            <a:r>
              <a:rPr lang="es-CL" baseline="0" dirty="0" smtClean="0"/>
              <a:t> </a:t>
            </a:r>
            <a:r>
              <a:rPr lang="es-CL" dirty="0" smtClean="0"/>
              <a:t>para el período 2011–2020, entre los que se cuentan </a:t>
            </a:r>
            <a:r>
              <a:rPr lang="es-CL" b="1" dirty="0" smtClean="0"/>
              <a:t>mejorar la salud de la población </a:t>
            </a:r>
            <a:r>
              <a:rPr lang="es-CL" dirty="0" smtClean="0"/>
              <a:t>a lo</a:t>
            </a:r>
          </a:p>
          <a:p>
            <a:r>
              <a:rPr lang="es-CL" dirty="0" smtClean="0"/>
              <a:t>largo de su ciclo o curso vital, además de aportar en la </a:t>
            </a:r>
            <a:r>
              <a:rPr lang="es-CL" b="1" dirty="0" smtClean="0"/>
              <a:t>reducción de las inequidades en salud</a:t>
            </a:r>
          </a:p>
          <a:p>
            <a:r>
              <a:rPr lang="es-CL" dirty="0" smtClean="0"/>
              <a:t>y al </a:t>
            </a:r>
            <a:r>
              <a:rPr lang="es-CL" b="1" dirty="0" smtClean="0"/>
              <a:t>aumento de la satisfacción usuaria</a:t>
            </a:r>
            <a:r>
              <a:rPr lang="es-CL" dirty="0" smtClean="0"/>
              <a:t>.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5546A-2315-4CB7-90E0-195BA5BD5080}" type="slidenum">
              <a:rPr lang="es-CL" smtClean="0"/>
              <a:pPr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13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5546A-2315-4CB7-90E0-195BA5BD5080}" type="slidenum">
              <a:rPr lang="es-CL" smtClean="0"/>
              <a:pPr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8079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Un estudio ecológico (</a:t>
            </a:r>
            <a:r>
              <a:rPr lang="es-ES" dirty="0" err="1"/>
              <a:t>Macinko</a:t>
            </a:r>
            <a:r>
              <a:rPr lang="es-ES" dirty="0"/>
              <a:t> et</a:t>
            </a:r>
            <a:r>
              <a:rPr lang="es-ES" baseline="0" dirty="0"/>
              <a:t> </a:t>
            </a:r>
            <a:r>
              <a:rPr lang="es-ES" dirty="0"/>
              <a:t>al., 2003) comparó 18 países pertenecientes a la Organización para la Cooperación y el Desarrollo Económico (OCDE) durante el período 1970 a 1998,</a:t>
            </a:r>
            <a:r>
              <a:rPr lang="es-ES" baseline="0" dirty="0"/>
              <a:t> </a:t>
            </a:r>
            <a:r>
              <a:rPr lang="es-ES" dirty="0"/>
              <a:t>y mostró que la existencia de sistemas de atención primaria fuertes, medidos</a:t>
            </a:r>
            <a:r>
              <a:rPr lang="es-ES" baseline="0" dirty="0"/>
              <a:t> </a:t>
            </a:r>
            <a:r>
              <a:rPr lang="es-ES" dirty="0"/>
              <a:t>a través de aspectos como regulación, financiamiento, tipo de prestador (generalistas/especialistas), acceso y continuidad, entre otros, se asociaba negativamente con diversos indicadores de mortalidad prematura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40BE4-77F1-4899-9789-DC4305D69F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7038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es-CL" dirty="0" smtClean="0"/>
          </a:p>
        </p:txBody>
      </p:sp>
      <p:sp>
        <p:nvSpPr>
          <p:cNvPr id="1085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C722A2-E1C5-4768-83B7-D8D98453C8CF}" type="slidenum">
              <a:rPr lang="es-CL" altLang="es-CL">
                <a:solidFill>
                  <a:prstClr val="black"/>
                </a:solidFill>
              </a:rPr>
              <a:pPr/>
              <a:t>6</a:t>
            </a:fld>
            <a:endParaRPr lang="es-CL" altLang="es-C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20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5546A-2315-4CB7-90E0-195BA5BD5080}" type="slidenum">
              <a:rPr lang="es-CL" smtClean="0">
                <a:solidFill>
                  <a:prstClr val="black"/>
                </a:solidFill>
              </a:rPr>
              <a:pPr/>
              <a:t>9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1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5546A-2315-4CB7-90E0-195BA5BD5080}" type="slidenum">
              <a:rPr lang="es-CL" smtClean="0"/>
              <a:pPr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2876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648955-0D5E-42EC-831A-E989CA1682B5}" type="slidenum">
              <a:rPr lang="en-US" altLang="es-CL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 alt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95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46111-F4D8-4FC3-AC8F-35D77CF1B269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74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5546A-2315-4CB7-90E0-195BA5BD5080}" type="slidenum">
              <a:rPr lang="es-CL" smtClean="0"/>
              <a:pPr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9085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208DF-24DF-1C46-8C17-8757FEFE842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350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45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642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435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790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222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883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9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1533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930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9968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6" y="2582488"/>
            <a:ext cx="7941734" cy="1027546"/>
          </a:xfrm>
          <a:prstGeom prst="rect">
            <a:avLst/>
          </a:prstGeom>
        </p:spPr>
        <p:txBody>
          <a:bodyPr vert="horz" lIns="120042" tIns="60021" rIns="120042" bIns="60021"/>
          <a:lstStyle>
            <a:lvl1pPr marL="0" indent="0">
              <a:buNone/>
              <a:defRPr sz="3699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 smtClean="0"/>
              <a:t>Estilo portada presentación 1, </a:t>
            </a:r>
            <a:r>
              <a:rPr lang="es-ES" dirty="0" err="1" smtClean="0"/>
              <a:t>Verdana</a:t>
            </a:r>
            <a:r>
              <a:rPr lang="es-ES" dirty="0" smtClean="0"/>
              <a:t> Negrita 28pt</a:t>
            </a:r>
            <a:endParaRPr lang="es-ES" dirty="0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6" y="3623720"/>
            <a:ext cx="7941734" cy="1027546"/>
          </a:xfrm>
          <a:prstGeom prst="rect">
            <a:avLst/>
          </a:prstGeom>
        </p:spPr>
        <p:txBody>
          <a:bodyPr vert="horz" lIns="120042" tIns="60021" rIns="120042" bIns="60021"/>
          <a:lstStyle>
            <a:lvl1pPr marL="0" indent="0">
              <a:buNone/>
              <a:defRPr sz="24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 smtClean="0">
                <a:solidFill>
                  <a:schemeClr val="accent1"/>
                </a:solidFill>
              </a:rPr>
              <a:t>(Línea adicional) Subtema </a:t>
            </a:r>
            <a:r>
              <a:rPr lang="es-ES" dirty="0" err="1" smtClean="0">
                <a:solidFill>
                  <a:schemeClr val="accent1"/>
                </a:solidFill>
              </a:rPr>
              <a:t>Verdana</a:t>
            </a:r>
            <a:r>
              <a:rPr lang="es-ES" dirty="0" smtClean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3" name="Imagen 2" descr="LOGO_MINSAL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45" y="0"/>
            <a:ext cx="2006577" cy="1817646"/>
          </a:xfrm>
          <a:prstGeom prst="rect">
            <a:avLst/>
          </a:prstGeom>
        </p:spPr>
      </p:pic>
      <p:pic>
        <p:nvPicPr>
          <p:cNvPr id="6" name="Imagen 5" descr="LOGO_MINSAL-0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6723008"/>
            <a:ext cx="2006577" cy="13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8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C3967-41F6-4C30-90A1-CB37B35CB83E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725252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07EB7-7B4C-4065-9CF6-0EF6750D8457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374439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B19F7-6D52-4E3C-9E81-2E352959A3B9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69189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6180C-8EA5-42C0-A719-657D5333C823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622907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400" y="6527801"/>
            <a:ext cx="38608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99546-4A45-4648-A5A0-9B76BD638D9A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892556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B6B1-981F-4DE9-AEB6-386AD787FC67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808491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B3431-C44E-457B-9029-FEE15D0A8DEE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078565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86DDA-904A-4320-8ACE-6AE2A15AF826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055650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9B24-A446-49C0-9BEC-D8D0727AE4C4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304352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10D31-A422-4DE0-853D-6A9D4B8364DB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260846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6400" y="274639"/>
            <a:ext cx="27432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2136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5CDF9-5DF3-46E8-8C56-D3DB660D8E7D}" type="slidenum">
              <a:rPr lang="en-US" altLang="es-CL"/>
              <a:pPr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2959236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1044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916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400" y="6527801"/>
            <a:ext cx="38608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449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65371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14905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481364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247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7466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46608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53580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6400" y="274640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72136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736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3910978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521026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2818253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4220588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>
            <a:spLocks noGrp="1"/>
          </p:cNvSpPr>
          <p:nvPr>
            <p:ph sz="quarter" idx="11"/>
          </p:nvPr>
        </p:nvSpPr>
        <p:spPr>
          <a:xfrm>
            <a:off x="4250270" y="2582496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250270" y="3623727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pic>
        <p:nvPicPr>
          <p:cNvPr id="5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269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09" b="22202"/>
          <a:stretch>
            <a:fillRect/>
          </a:stretch>
        </p:blipFill>
        <p:spPr bwMode="auto">
          <a:xfrm>
            <a:off x="558800" y="6692900"/>
            <a:ext cx="26924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896736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Complemento-Logo-Gobierno-160x14p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0"/>
            <a:ext cx="27093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texto 2"/>
          <p:cNvSpPr>
            <a:spLocks noGrp="1"/>
          </p:cNvSpPr>
          <p:nvPr>
            <p:ph idx="1"/>
          </p:nvPr>
        </p:nvSpPr>
        <p:spPr>
          <a:xfrm>
            <a:off x="541868" y="2773687"/>
            <a:ext cx="11108267" cy="337516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Verdana"/>
              </a:defRPr>
            </a:lvl1pPr>
            <a:lvl2pPr>
              <a:defRPr sz="135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35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2"/>
          </p:nvPr>
        </p:nvSpPr>
        <p:spPr>
          <a:xfrm>
            <a:off x="541868" y="1066802"/>
            <a:ext cx="11108267" cy="74758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 i="0" spc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9" name="Marcador de contenido 12"/>
          <p:cNvSpPr>
            <a:spLocks noGrp="1"/>
          </p:cNvSpPr>
          <p:nvPr>
            <p:ph sz="quarter" idx="13"/>
          </p:nvPr>
        </p:nvSpPr>
        <p:spPr>
          <a:xfrm>
            <a:off x="541868" y="1966784"/>
            <a:ext cx="11108267" cy="380178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350" b="0" i="0" spc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72331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5462593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269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09" b="22202"/>
          <a:stretch>
            <a:fillRect/>
          </a:stretch>
        </p:blipFill>
        <p:spPr bwMode="auto">
          <a:xfrm>
            <a:off x="558800" y="6692900"/>
            <a:ext cx="26924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250270" y="2582492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/>
          </p:nvPr>
        </p:nvSpPr>
        <p:spPr>
          <a:xfrm>
            <a:off x="4250270" y="3623724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90995826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/>
          <p:cNvSpPr>
            <a:spLocks noGrp="1"/>
          </p:cNvSpPr>
          <p:nvPr>
            <p:ph idx="18" hasCustomPrompt="1"/>
          </p:nvPr>
        </p:nvSpPr>
        <p:spPr>
          <a:xfrm>
            <a:off x="4639735" y="3035300"/>
            <a:ext cx="7010399" cy="323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80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dirty="0" smtClean="0"/>
              <a:t>Contenido de la </a:t>
            </a:r>
            <a:r>
              <a:rPr lang="es-ES_tradnl" dirty="0" err="1" smtClean="0"/>
              <a:t>slide</a:t>
            </a:r>
            <a:r>
              <a:rPr lang="es-ES_tradnl" dirty="0" smtClean="0"/>
              <a:t> en dos columnas de texto. </a:t>
            </a:r>
            <a:r>
              <a:rPr lang="es-ES_tradnl" dirty="0" err="1" smtClean="0"/>
              <a:t>Verdana</a:t>
            </a:r>
            <a:r>
              <a:rPr lang="es-ES_tradnl" dirty="0" smtClean="0"/>
              <a:t> 15pt. </a:t>
            </a:r>
          </a:p>
          <a:p>
            <a:pPr lvl="0"/>
            <a:endParaRPr lang="es-ES_tradnl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smtClean="0"/>
              <a:t>Texto texto texto texto texto texto texto texto texto texto texto texto texto texto texto.</a:t>
            </a:r>
          </a:p>
          <a:p>
            <a:pPr lvl="0"/>
            <a:r>
              <a:rPr lang="es-ES_tradnl" dirty="0" smtClean="0"/>
              <a:t> 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 hasCustomPrompt="1"/>
          </p:nvPr>
        </p:nvSpPr>
        <p:spPr>
          <a:xfrm>
            <a:off x="4639733" y="1066801"/>
            <a:ext cx="7010400" cy="9906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 dirty="0" smtClean="0"/>
              <a:t>Titulo del capítulo/tema de la </a:t>
            </a:r>
            <a:r>
              <a:rPr lang="es-ES" dirty="0" err="1" smtClean="0"/>
              <a:t>diapo</a:t>
            </a:r>
            <a:r>
              <a:rPr lang="es-ES" dirty="0" smtClean="0"/>
              <a:t>. en máx. dos líneas. </a:t>
            </a:r>
            <a:r>
              <a:rPr lang="es-ES" dirty="0" err="1" smtClean="0"/>
              <a:t>Verdana</a:t>
            </a:r>
            <a:r>
              <a:rPr lang="es-ES" dirty="0" smtClean="0"/>
              <a:t> Negrita 20pt:</a:t>
            </a:r>
          </a:p>
          <a:p>
            <a:pPr lvl="0"/>
            <a:endParaRPr lang="es-ES" dirty="0" smtClean="0"/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 hasCustomPrompt="1"/>
          </p:nvPr>
        </p:nvSpPr>
        <p:spPr>
          <a:xfrm>
            <a:off x="4639733" y="2184400"/>
            <a:ext cx="7010400" cy="7239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 dirty="0" smtClean="0"/>
              <a:t>(Línea adicional) Subtema </a:t>
            </a:r>
            <a:r>
              <a:rPr lang="es-ES" dirty="0" err="1" smtClean="0"/>
              <a:t>Verdana</a:t>
            </a:r>
            <a:r>
              <a:rPr lang="es-ES" dirty="0" smtClean="0"/>
              <a:t> 18pt</a:t>
            </a:r>
          </a:p>
          <a:p>
            <a:pPr lvl="0"/>
            <a:endParaRPr lang="es-ES" dirty="0" smtClean="0"/>
          </a:p>
        </p:txBody>
      </p:sp>
      <p:pic>
        <p:nvPicPr>
          <p:cNvPr id="9" name="Picture 8" descr="Complemento-Logo-Gobierno-160x14p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0"/>
            <a:ext cx="2709333" cy="1778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11397765" y="6475875"/>
            <a:ext cx="373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F0D743BD-13B2-8146-8C09-0F6A22AE68B5}" type="slidenum">
              <a:rPr lang="es-ES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pPr algn="r"/>
              <a:t>‹Nº›</a:t>
            </a:fld>
            <a:endParaRPr lang="es-ES" sz="10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64325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F8413793-7A82-EE45-B7DE-4E9402ABD4D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853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6D1FFD43-9A16-D441-9045-F2A418C6B73C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607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9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199355B5-A693-DC4E-AA3C-71432AF19DA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337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29192F94-0D17-6448-BFEF-314F7913D87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968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4031F3C8-E666-0B41-9A6F-E9BE152B591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892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6371C716-497E-A843-ACA0-C34EF756252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714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F3038FD4-C70E-7347-9255-60580D805298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974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6"/>
            <a:ext cx="681566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3198CC6D-07B9-2C45-A421-02742FCA211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796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CE528D0A-A440-5F42-8EC1-387B030FF62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6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D7062F06-CE00-1140-A49E-65F2064DFBA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19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fld id="{0C94126B-CCD6-594F-B409-6878BB9C624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157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E61A9-A001-4FE8-9CAC-090DCF819093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22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9378-4EC2-46EF-A3BE-F960D0D48213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3177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F2B67-ED3D-4F46-B47C-06BDF22E8854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8321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21DF-2CE4-4063-965D-09CDB378C03F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603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EFF21-6FD9-48A5-A270-B79DBE0A7B17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638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E2DD8-BAD9-429D-9883-315F1143B36A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620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5271A-1289-4AD7-8402-411567A0C1FA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862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6DCE1-E193-4B5D-93F8-2D653C5E4E14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89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CL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8E0BE-32D0-4FED-9DB9-BD5324706571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647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3DA0A-63E5-4E11-B2EB-5A5CAE05BCBB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983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48896-85E2-4B1B-B3D1-04027C346574}" type="slidenum">
              <a:rPr lang="es-ES" altLang="es-C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608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omplemento-Logo-Gobierno-160x14p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0"/>
            <a:ext cx="27093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3"/>
          <p:cNvSpPr txBox="1">
            <a:spLocks noChangeArrowheads="1"/>
          </p:cNvSpPr>
          <p:nvPr userDrawn="1"/>
        </p:nvSpPr>
        <p:spPr bwMode="auto">
          <a:xfrm>
            <a:off x="11396964" y="6475413"/>
            <a:ext cx="3738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>
              <a:defRPr/>
            </a:pPr>
            <a:fld id="{00C4C630-2729-4685-AA9C-98271E9B0020}" type="slidenum">
              <a:rPr lang="es-ES" altLang="es-CL" sz="1000" smtClean="0">
                <a:solidFill>
                  <a:srgbClr val="595959"/>
                </a:solidFill>
                <a:latin typeface="Candara" pitchFamily="34" charset="0"/>
              </a:rPr>
              <a:pPr algn="r">
                <a:defRPr/>
              </a:pPr>
              <a:t>‹Nº›</a:t>
            </a:fld>
            <a:endParaRPr lang="es-ES" altLang="es-CL" sz="1000" smtClean="0">
              <a:solidFill>
                <a:srgbClr val="595959"/>
              </a:solidFill>
              <a:latin typeface="Candara" pitchFamily="34" charset="0"/>
            </a:endParaRPr>
          </a:p>
        </p:txBody>
      </p:sp>
      <p:sp>
        <p:nvSpPr>
          <p:cNvPr id="6" name="Marcador de texto 2"/>
          <p:cNvSpPr>
            <a:spLocks noGrp="1"/>
          </p:cNvSpPr>
          <p:nvPr>
            <p:ph idx="18"/>
          </p:nvPr>
        </p:nvSpPr>
        <p:spPr>
          <a:xfrm>
            <a:off x="4639734" y="3035300"/>
            <a:ext cx="7010399" cy="323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80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/>
          </p:nvPr>
        </p:nvSpPr>
        <p:spPr>
          <a:xfrm>
            <a:off x="4639733" y="1066801"/>
            <a:ext cx="7010400" cy="89255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/>
          </p:nvPr>
        </p:nvSpPr>
        <p:spPr>
          <a:xfrm>
            <a:off x="4639733" y="2184400"/>
            <a:ext cx="7010400" cy="553998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2819606160"/>
      </p:ext>
    </p:extLst>
  </p:cSld>
  <p:clrMapOvr>
    <a:masterClrMapping/>
  </p:clrMapOvr>
  <p:transition spd="med" advClick="0" advTm="2000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6" y="2582488"/>
            <a:ext cx="7941734" cy="1027546"/>
          </a:xfrm>
          <a:prstGeom prst="rect">
            <a:avLst/>
          </a:prstGeom>
        </p:spPr>
        <p:txBody>
          <a:bodyPr vert="horz" lIns="120042" tIns="60021" rIns="120042" bIns="60021"/>
          <a:lstStyle>
            <a:lvl1pPr marL="0" indent="0">
              <a:buNone/>
              <a:defRPr sz="3699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 smtClean="0"/>
              <a:t>Estilo portada presentación 1, </a:t>
            </a:r>
            <a:r>
              <a:rPr lang="es-ES" dirty="0" err="1" smtClean="0"/>
              <a:t>Verdana</a:t>
            </a:r>
            <a:r>
              <a:rPr lang="es-ES" dirty="0" smtClean="0"/>
              <a:t> Negrita 28pt</a:t>
            </a:r>
            <a:endParaRPr lang="es-ES" dirty="0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6" y="3623720"/>
            <a:ext cx="7941734" cy="1027546"/>
          </a:xfrm>
          <a:prstGeom prst="rect">
            <a:avLst/>
          </a:prstGeom>
        </p:spPr>
        <p:txBody>
          <a:bodyPr vert="horz" lIns="120042" tIns="60021" rIns="120042" bIns="60021"/>
          <a:lstStyle>
            <a:lvl1pPr marL="0" indent="0">
              <a:buNone/>
              <a:defRPr sz="24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 smtClean="0">
                <a:solidFill>
                  <a:schemeClr val="accent1"/>
                </a:solidFill>
              </a:rPr>
              <a:t>(Línea adicional) Subtema </a:t>
            </a:r>
            <a:r>
              <a:rPr lang="es-ES" dirty="0" err="1" smtClean="0">
                <a:solidFill>
                  <a:schemeClr val="accent1"/>
                </a:solidFill>
              </a:rPr>
              <a:t>Verdana</a:t>
            </a:r>
            <a:r>
              <a:rPr lang="es-ES" dirty="0" smtClean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3" name="Imagen 2" descr="LOGO_MINSAL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45" y="0"/>
            <a:ext cx="2006577" cy="1817646"/>
          </a:xfrm>
          <a:prstGeom prst="rect">
            <a:avLst/>
          </a:prstGeom>
        </p:spPr>
      </p:pic>
      <p:pic>
        <p:nvPicPr>
          <p:cNvPr id="6" name="Imagen 5" descr="LOGO_MINSAL-0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6723008"/>
            <a:ext cx="2006577" cy="13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7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93138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45911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r>
              <a:rPr lang="es-CL" smtClean="0"/>
              <a:t>1 de Abril 2019</a:t>
            </a:r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400" y="6527801"/>
            <a:ext cx="38608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r>
              <a:rPr lang="es-CL" smtClean="0"/>
              <a:t>Jornada de inducción EDF</a:t>
            </a:r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34081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70911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r>
              <a:rPr lang="es-CL" smtClean="0"/>
              <a:t>1 de Abril 2019</a:t>
            </a:r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16667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79756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12684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42925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02866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51524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6400" y="274640"/>
            <a:ext cx="2743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72136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6347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5952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65263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4100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19921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>
            <a:spLocks noGrp="1"/>
          </p:cNvSpPr>
          <p:nvPr>
            <p:ph sz="quarter" idx="11"/>
          </p:nvPr>
        </p:nvSpPr>
        <p:spPr>
          <a:xfrm>
            <a:off x="4250270" y="2582496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250270" y="3623727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pic>
        <p:nvPicPr>
          <p:cNvPr id="5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269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09" b="22202"/>
          <a:stretch>
            <a:fillRect/>
          </a:stretch>
        </p:blipFill>
        <p:spPr bwMode="auto">
          <a:xfrm>
            <a:off x="558800" y="6692900"/>
            <a:ext cx="26924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8130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Complemento-Logo-Gobierno-160x14p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0"/>
            <a:ext cx="27093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texto 2"/>
          <p:cNvSpPr>
            <a:spLocks noGrp="1"/>
          </p:cNvSpPr>
          <p:nvPr>
            <p:ph idx="1"/>
          </p:nvPr>
        </p:nvSpPr>
        <p:spPr>
          <a:xfrm>
            <a:off x="541868" y="2773687"/>
            <a:ext cx="11108267" cy="337516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Verdana"/>
              </a:defRPr>
            </a:lvl1pPr>
            <a:lvl2pPr>
              <a:defRPr sz="135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35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2"/>
          </p:nvPr>
        </p:nvSpPr>
        <p:spPr>
          <a:xfrm>
            <a:off x="541868" y="1066802"/>
            <a:ext cx="11108267" cy="74758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1" i="0" spc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9" name="Marcador de contenido 12"/>
          <p:cNvSpPr>
            <a:spLocks noGrp="1"/>
          </p:cNvSpPr>
          <p:nvPr>
            <p:ph sz="quarter" idx="13"/>
          </p:nvPr>
        </p:nvSpPr>
        <p:spPr>
          <a:xfrm>
            <a:off x="541868" y="1966784"/>
            <a:ext cx="11108267" cy="380178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350" b="0" i="0" spc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72331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43218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269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09" b="22202"/>
          <a:stretch>
            <a:fillRect/>
          </a:stretch>
        </p:blipFill>
        <p:spPr bwMode="auto">
          <a:xfrm>
            <a:off x="558800" y="6692900"/>
            <a:ext cx="26924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250270" y="2582492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/>
          </p:nvPr>
        </p:nvSpPr>
        <p:spPr>
          <a:xfrm>
            <a:off x="4250270" y="3623724"/>
            <a:ext cx="7941733" cy="1027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4613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file://localhost/%5C%5Clocalhost%5CUsers%5CCDEB%5CDesktop%5ClogoMINSAL.jpg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31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1" y="152400"/>
            <a:ext cx="1088601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C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1" y="1477963"/>
            <a:ext cx="1090295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CL" smtClean="0"/>
              <a:t>Click to edit Master text styles</a:t>
            </a:r>
          </a:p>
          <a:p>
            <a:pPr lvl="1"/>
            <a:r>
              <a:rPr lang="en-US" altLang="es-CL" smtClean="0"/>
              <a:t>Second level</a:t>
            </a:r>
          </a:p>
          <a:p>
            <a:pPr lvl="2"/>
            <a:r>
              <a:rPr lang="en-US" altLang="es-CL" smtClean="0"/>
              <a:t>Third level</a:t>
            </a:r>
          </a:p>
          <a:p>
            <a:pPr lvl="3"/>
            <a:r>
              <a:rPr lang="en-US" altLang="es-CL" smtClean="0"/>
              <a:t>Fourth level</a:t>
            </a:r>
          </a:p>
          <a:p>
            <a:pPr lvl="4"/>
            <a:r>
              <a:rPr lang="en-US" altLang="es-CL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9498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itchFamily="34" charset="0"/>
                <a:ea typeface="ヒラギノ角ゴ Pro W3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113E766-DE4E-43D5-8F16-ECB48461BB0C}" type="slidenum">
              <a:rPr lang="en-US" altLang="es-CL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61589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95959"/>
          </a:solidFill>
          <a:latin typeface="Verdana"/>
          <a:ea typeface="ヒラギノ角ゴ Pro W3" charset="-128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595959"/>
          </a:solidFill>
          <a:latin typeface="Verdana"/>
          <a:ea typeface="ヒラギノ角ゴ Pro W3" charset="-128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595959"/>
          </a:solidFill>
          <a:latin typeface="Verdana"/>
          <a:ea typeface="ヒラギノ角ゴ Pro W3" charset="-128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rgbClr val="595959"/>
          </a:solidFill>
          <a:latin typeface="Verdana"/>
          <a:ea typeface="ヒラギノ角ゴ Pro W3" charset="-128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rgbClr val="595959"/>
          </a:solidFill>
          <a:latin typeface="Verdana"/>
          <a:ea typeface="ヒラギノ角ゴ Pro W3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1" y="152400"/>
            <a:ext cx="108860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1" y="1477963"/>
            <a:ext cx="10902951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  <p:pic>
        <p:nvPicPr>
          <p:cNvPr id="7" name="Imagen 6" descr="LOGO_MINSAL-01.jpg"/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6723008"/>
            <a:ext cx="2006577" cy="134992"/>
          </a:xfrm>
          <a:prstGeom prst="rect">
            <a:avLst/>
          </a:prstGeom>
        </p:spPr>
      </p:pic>
      <p:pic>
        <p:nvPicPr>
          <p:cNvPr id="8" name="Imagen 7" descr="LOGO_MINSAL-01.jpg"/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0"/>
            <a:ext cx="2006577" cy="1349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705" r:id="rId19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Candara"/>
          <a:ea typeface="ヒラギノ角ゴ Pro W3" charset="-128"/>
          <a:cs typeface="Candar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ChangeArrowheads="1"/>
          </p:cNvSpPr>
          <p:nvPr/>
        </p:nvSpPr>
        <p:spPr bwMode="auto">
          <a:xfrm>
            <a:off x="9537702" y="0"/>
            <a:ext cx="2654300" cy="6629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100" dir="5640026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defTabSz="457200" eaLnBrk="1" hangingPunct="1">
              <a:defRPr/>
            </a:pPr>
            <a:endParaRPr lang="es-ES" altLang="es-CL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051" name="logoMINSAL.jpg" descr="/Users/CDEB/Desktop/logoMINSAL.jp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2" y="2286000"/>
            <a:ext cx="26543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F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eaLnBrk="1" hangingPunct="1">
              <a:defRPr/>
            </a:pPr>
            <a:endParaRPr lang="es-ES">
              <a:solidFill>
                <a:srgbClr val="FFFFFF"/>
              </a:solidFill>
              <a:ea typeface="ヒラギノ角ゴ Pro W3" pitchFamily="-60" charset="-128"/>
            </a:endParaRPr>
          </a:p>
        </p:txBody>
      </p:sp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6352" y="0"/>
            <a:ext cx="9531349" cy="66294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dist="38100" dir="3779989" algn="br" rotWithShape="0">
              <a:srgbClr val="808080">
                <a:alpha val="70000"/>
              </a:srgbClr>
            </a:outerShdw>
          </a:effectLst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defTabSz="457200" eaLnBrk="1" hangingPunct="1">
              <a:defRPr/>
            </a:pPr>
            <a:endParaRPr lang="es-ES" altLang="es-CL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525713"/>
            <a:ext cx="863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título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Verdana"/>
          <a:ea typeface="ヒラギノ角ゴ Pro W3" charset="-128"/>
          <a:cs typeface="Verdan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-60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-60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-60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-60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 smtClean="0"/>
              <a:t>Haga clic para modificar el estilo de título del patrón</a:t>
            </a:r>
            <a:endParaRPr lang="es-CL" altLang="es-CL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1B0751B-CAEC-4A0C-8C11-8E4AC534C77C}" type="slidenum">
              <a:rPr lang="es-ES" altLang="es-CL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CL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20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38" r:id="rId13"/>
  </p:sldLayoutIdLst>
  <p:hf sldNum="0"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1" y="152400"/>
            <a:ext cx="108860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1" y="1477963"/>
            <a:ext cx="10902951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6276" y="6527801"/>
            <a:ext cx="28448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fld id="{51093D94-423B-4FE2-94C7-614FD49F2981}" type="slidenum">
              <a:rPr lang="es-CL" smtClean="0"/>
              <a:pPr/>
              <a:t>‹Nº›</a:t>
            </a:fld>
            <a:endParaRPr lang="es-CL"/>
          </a:p>
        </p:txBody>
      </p:sp>
      <p:pic>
        <p:nvPicPr>
          <p:cNvPr id="7" name="Imagen 6" descr="LOGO_MINSAL-01.jpg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6723008"/>
            <a:ext cx="2006577" cy="134992"/>
          </a:xfrm>
          <a:prstGeom prst="rect">
            <a:avLst/>
          </a:prstGeom>
        </p:spPr>
      </p:pic>
      <p:pic>
        <p:nvPicPr>
          <p:cNvPr id="8" name="Imagen 7" descr="LOGO_MINSAL-01.jpg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8" b="45188"/>
          <a:stretch/>
        </p:blipFill>
        <p:spPr>
          <a:xfrm>
            <a:off x="555445" y="0"/>
            <a:ext cx="2006577" cy="13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0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</p:sldLayoutIdLst>
  <p:hf sldNum="0"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Candara"/>
          <a:ea typeface="ヒラギノ角ゴ Pro W3" charset="-128"/>
          <a:cs typeface="Candar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-60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595959"/>
          </a:solidFill>
          <a:latin typeface="Candara"/>
          <a:ea typeface="ヒラギノ角ゴ Pro W3" charset="-128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7.png"/><Relationship Id="rId4" Type="http://schemas.openxmlformats.org/officeDocument/2006/relationships/diagramData" Target="../diagrams/data1.xml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3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6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5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653117" y="2348881"/>
            <a:ext cx="10907687" cy="1458579"/>
          </a:xfrm>
        </p:spPr>
        <p:txBody>
          <a:bodyPr>
            <a:normAutofit/>
          </a:bodyPr>
          <a:lstStyle/>
          <a:p>
            <a:pPr algn="ctr"/>
            <a:r>
              <a:rPr lang="es-CL" sz="48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RED APS SERVICIO DE SALUD COQUIMBO</a:t>
            </a:r>
            <a:endParaRPr lang="es-CL" sz="48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  <a:p>
            <a:pPr algn="ctr"/>
            <a:endParaRPr lang="es-ES_tradnl" sz="2799" dirty="0">
              <a:solidFill>
                <a:schemeClr val="accent1">
                  <a:lumMod val="75000"/>
                </a:schemeClr>
              </a:solidFill>
              <a:latin typeface="Candara"/>
              <a:ea typeface="Tahoma" panose="020B0604030504040204" pitchFamily="34" charset="0"/>
              <a:cs typeface="Candara"/>
            </a:endParaRPr>
          </a:p>
        </p:txBody>
      </p:sp>
      <p:grpSp>
        <p:nvGrpSpPr>
          <p:cNvPr id="5" name="Agrupar 4"/>
          <p:cNvGrpSpPr/>
          <p:nvPr/>
        </p:nvGrpSpPr>
        <p:grpSpPr>
          <a:xfrm>
            <a:off x="1105305" y="4616720"/>
            <a:ext cx="9867724" cy="524209"/>
            <a:chOff x="181012" y="4135550"/>
            <a:chExt cx="8821518" cy="524209"/>
          </a:xfrm>
        </p:grpSpPr>
        <p:grpSp>
          <p:nvGrpSpPr>
            <p:cNvPr id="12" name="2 Grupo"/>
            <p:cNvGrpSpPr>
              <a:grpSpLocks/>
            </p:cNvGrpSpPr>
            <p:nvPr/>
          </p:nvGrpSpPr>
          <p:grpSpPr bwMode="auto">
            <a:xfrm>
              <a:off x="181012" y="4135550"/>
              <a:ext cx="4743450" cy="520378"/>
              <a:chOff x="3608088" y="5329398"/>
              <a:chExt cx="4743450" cy="508540"/>
            </a:xfrm>
          </p:grpSpPr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8088" y="5373216"/>
                <a:ext cx="962375" cy="375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8918" y="5410573"/>
                <a:ext cx="618801" cy="33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5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6560" y="5406933"/>
                <a:ext cx="349440" cy="3494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pic>
          <p:pic>
            <p:nvPicPr>
              <p:cNvPr id="16" name="Picture 7"/>
              <p:cNvPicPr>
                <a:picLocks noChangeAspect="1" noChangeArrowheads="1"/>
              </p:cNvPicPr>
              <p:nvPr/>
            </p:nvPicPr>
            <p:blipFill>
              <a:blip r:embed="rId6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7493" y="5428780"/>
                <a:ext cx="390581" cy="374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3743" y="5420978"/>
                <a:ext cx="637795" cy="328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1 Imagen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2002" y="5329398"/>
                <a:ext cx="352246" cy="508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" name="2 Grupo"/>
            <p:cNvGrpSpPr>
              <a:grpSpLocks/>
            </p:cNvGrpSpPr>
            <p:nvPr/>
          </p:nvGrpSpPr>
          <p:grpSpPr bwMode="auto">
            <a:xfrm>
              <a:off x="4259080" y="4136138"/>
              <a:ext cx="4743450" cy="523621"/>
              <a:chOff x="3608088" y="5329398"/>
              <a:chExt cx="4743450" cy="50854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3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8088" y="5373216"/>
                <a:ext cx="962375" cy="375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8918" y="5410573"/>
                <a:ext cx="618801" cy="33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6"/>
              <p:cNvPicPr>
                <a:picLocks noChangeAspect="1" noChangeArrowheads="1"/>
              </p:cNvPicPr>
              <p:nvPr/>
            </p:nvPicPr>
            <p:blipFill>
              <a:blip r:embed="rId5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6560" y="5406933"/>
                <a:ext cx="349440" cy="3494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pic>
          <p:pic>
            <p:nvPicPr>
              <p:cNvPr id="30" name="Picture 7"/>
              <p:cNvPicPr>
                <a:picLocks noChangeAspect="1" noChangeArrowheads="1"/>
              </p:cNvPicPr>
              <p:nvPr/>
            </p:nvPicPr>
            <p:blipFill>
              <a:blip r:embed="rId6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7493" y="5428780"/>
                <a:ext cx="390581" cy="374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3743" y="5420978"/>
                <a:ext cx="637795" cy="328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1 Imagen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2002" y="5329398"/>
                <a:ext cx="352246" cy="508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Rectángulo 1"/>
          <p:cNvSpPr/>
          <p:nvPr/>
        </p:nvSpPr>
        <p:spPr>
          <a:xfrm>
            <a:off x="6985599" y="5284624"/>
            <a:ext cx="5015345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Subdirección de Atención Primaria de Salud </a:t>
            </a:r>
          </a:p>
          <a:p>
            <a:pPr algn="ctr"/>
            <a:r>
              <a:rPr lang="es-ES_tradnl" b="1" dirty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Servicio de Salud </a:t>
            </a:r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Coquimbo</a:t>
            </a:r>
          </a:p>
          <a:p>
            <a:pPr algn="ctr"/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Mayo 2020</a:t>
            </a:r>
            <a:endParaRPr lang="es-ES_tradnl" b="1" dirty="0">
              <a:solidFill>
                <a:srgbClr val="2E75B6"/>
              </a:solidFill>
              <a:latin typeface="Candara"/>
              <a:ea typeface="Tahoma" panose="020B0604030504040204" pitchFamily="34" charset="0"/>
              <a:cs typeface="Candara"/>
            </a:endParaRPr>
          </a:p>
        </p:txBody>
      </p:sp>
      <p:pic>
        <p:nvPicPr>
          <p:cNvPr id="3" name="Imagen 2" descr="LOGO-APS-FINA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728" y="205934"/>
            <a:ext cx="1472603" cy="139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1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7859" y="626455"/>
            <a:ext cx="7234767" cy="138938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b="1" dirty="0" smtClean="0"/>
              <a:t>	</a:t>
            </a:r>
            <a:r>
              <a:rPr lang="es-ES" sz="1800" b="1" dirty="0" err="1" smtClean="0">
                <a:latin typeface="Candara" panose="020E0502030303020204" pitchFamily="34" charset="0"/>
              </a:rPr>
              <a:t>Declaraci</a:t>
            </a:r>
            <a:r>
              <a:rPr lang="es-ES_tradnl" sz="1800" b="1" dirty="0" err="1">
                <a:latin typeface="Candara" panose="020E0502030303020204" pitchFamily="34" charset="0"/>
              </a:rPr>
              <a:t>ón</a:t>
            </a:r>
            <a:r>
              <a:rPr lang="es-ES_tradnl" sz="1800" b="1" dirty="0">
                <a:latin typeface="Candara" panose="020E0502030303020204" pitchFamily="34" charset="0"/>
              </a:rPr>
              <a:t> de Alma Ata (1978</a:t>
            </a:r>
            <a:r>
              <a:rPr lang="es-ES_tradnl" sz="1800" b="1" dirty="0" smtClean="0">
                <a:latin typeface="Candara" panose="020E0502030303020204" pitchFamily="34" charset="0"/>
              </a:rPr>
              <a:t>)</a:t>
            </a:r>
            <a:endParaRPr lang="es-ES_tradnl" sz="1800" b="1" dirty="0">
              <a:latin typeface="Candara" panose="020E0502030303020204" pitchFamily="34" charset="0"/>
            </a:endParaRPr>
          </a:p>
          <a:p>
            <a:pPr marL="457200" lvl="1" indent="0">
              <a:buNone/>
            </a:pPr>
            <a:r>
              <a:rPr lang="es-ES" sz="1800" dirty="0">
                <a:latin typeface="Candara" panose="020E0502030303020204" pitchFamily="34" charset="0"/>
              </a:rPr>
              <a:t>Definió </a:t>
            </a:r>
            <a:r>
              <a:rPr lang="es-ES" sz="1800" dirty="0" smtClean="0">
                <a:latin typeface="Candara" panose="020E0502030303020204" pitchFamily="34" charset="0"/>
              </a:rPr>
              <a:t>como </a:t>
            </a:r>
            <a:r>
              <a:rPr lang="es-CL" sz="1800" dirty="0" smtClean="0">
                <a:latin typeface="Candara" panose="020E0502030303020204" pitchFamily="34" charset="0"/>
              </a:rPr>
              <a:t>meta </a:t>
            </a:r>
            <a:r>
              <a:rPr lang="es-CL" sz="1800" dirty="0">
                <a:latin typeface="Candara" panose="020E0502030303020204" pitchFamily="34" charset="0"/>
              </a:rPr>
              <a:t>para el año 2000 </a:t>
            </a:r>
            <a:r>
              <a:rPr lang="es-CL" sz="1800" dirty="0" smtClean="0">
                <a:latin typeface="Candara" panose="020E0502030303020204" pitchFamily="34" charset="0"/>
              </a:rPr>
              <a:t>“Salud para </a:t>
            </a:r>
            <a:r>
              <a:rPr lang="es-CL" sz="1800" dirty="0">
                <a:latin typeface="Candara" panose="020E0502030303020204" pitchFamily="34" charset="0"/>
              </a:rPr>
              <a:t>todos”, </a:t>
            </a:r>
            <a:r>
              <a:rPr lang="es-CL" sz="1800" dirty="0" smtClean="0">
                <a:latin typeface="Candara" panose="020E0502030303020204" pitchFamily="34" charset="0"/>
              </a:rPr>
              <a:t>Además reconoció </a:t>
            </a:r>
            <a:r>
              <a:rPr lang="es-CL" sz="1800" dirty="0">
                <a:latin typeface="Candara" panose="020E0502030303020204" pitchFamily="34" charset="0"/>
              </a:rPr>
              <a:t>que la estrategia que podía permitir llegar a esta meta </a:t>
            </a:r>
            <a:r>
              <a:rPr lang="es-CL" sz="1800" dirty="0" smtClean="0">
                <a:latin typeface="Candara" panose="020E0502030303020204" pitchFamily="34" charset="0"/>
              </a:rPr>
              <a:t>era </a:t>
            </a:r>
            <a:r>
              <a:rPr lang="es-CL" sz="1800" dirty="0">
                <a:latin typeface="Candara" panose="020E0502030303020204" pitchFamily="34" charset="0"/>
              </a:rPr>
              <a:t>la </a:t>
            </a:r>
            <a:r>
              <a:rPr lang="es-CL" sz="1800" dirty="0" smtClean="0">
                <a:latin typeface="Candara" panose="020E0502030303020204" pitchFamily="34" charset="0"/>
              </a:rPr>
              <a:t>Atención Primaria de Salud.</a:t>
            </a:r>
            <a:endParaRPr lang="es-ES" dirty="0"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734" y="200133"/>
            <a:ext cx="3667455" cy="275059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/>
          <a:srcRect l="8183" t="6933" r="16384" b="13373"/>
          <a:stretch/>
        </p:blipFill>
        <p:spPr>
          <a:xfrm>
            <a:off x="206365" y="2950724"/>
            <a:ext cx="2382648" cy="3070346"/>
          </a:xfrm>
          <a:prstGeom prst="rect">
            <a:avLst/>
          </a:prstGeom>
          <a:ln>
            <a:solidFill>
              <a:srgbClr val="BFBFBF"/>
            </a:solidFill>
          </a:ln>
          <a:effectLst/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/>
          <a:srcRect t="-1" r="959" b="82502"/>
          <a:stretch/>
        </p:blipFill>
        <p:spPr>
          <a:xfrm>
            <a:off x="5912427" y="6021070"/>
            <a:ext cx="5819648" cy="467334"/>
          </a:xfrm>
          <a:prstGeom prst="rect">
            <a:avLst/>
          </a:prstGeom>
        </p:spPr>
      </p:pic>
      <p:sp>
        <p:nvSpPr>
          <p:cNvPr id="8" name="object 3"/>
          <p:cNvSpPr/>
          <p:nvPr/>
        </p:nvSpPr>
        <p:spPr>
          <a:xfrm>
            <a:off x="5268700" y="3719945"/>
            <a:ext cx="6463375" cy="14443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32324" y="2359072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OMS (2008)</a:t>
            </a:r>
            <a:endParaRPr lang="es-ES_tradnl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486399" y="3190631"/>
            <a:ext cx="1388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CHILE </a:t>
            </a:r>
            <a:r>
              <a:rPr lang="es-ES_tradnl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s-ES_tradn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2017)</a:t>
            </a:r>
            <a:endParaRPr lang="es-ES_tradnl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774370" y="2604750"/>
            <a:ext cx="2296393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595959"/>
                </a:solidFill>
                <a:latin typeface="Candara"/>
                <a:ea typeface="ヒラギノ角ゴ Pro W3" charset="-128"/>
                <a:cs typeface="Candara"/>
              </a:rPr>
              <a:t>“La asistencia sanitaria </a:t>
            </a:r>
            <a:r>
              <a:rPr lang="es-CL" b="1" dirty="0">
                <a:solidFill>
                  <a:srgbClr val="595959"/>
                </a:solidFill>
                <a:latin typeface="Candara"/>
                <a:ea typeface="ヒラギノ角ゴ Pro W3" charset="-128"/>
                <a:cs typeface="Candara"/>
              </a:rPr>
              <a:t>esencial </a:t>
            </a:r>
            <a:r>
              <a:rPr lang="es-CL" dirty="0">
                <a:solidFill>
                  <a:srgbClr val="595959"/>
                </a:solidFill>
                <a:latin typeface="Candara"/>
                <a:ea typeface="ヒラギノ角ゴ Pro W3" charset="-128"/>
                <a:cs typeface="Candara"/>
              </a:rPr>
              <a:t>accesible a todos los individuos y</a:t>
            </a:r>
          </a:p>
          <a:p>
            <a:r>
              <a:rPr lang="es-CL" dirty="0">
                <a:solidFill>
                  <a:srgbClr val="595959"/>
                </a:solidFill>
                <a:latin typeface="Candara"/>
                <a:ea typeface="ヒラギノ角ゴ Pro W3" charset="-128"/>
                <a:cs typeface="Candara"/>
              </a:rPr>
              <a:t>familias de la comunidad a través de medios aceptables para ellos, con su plena participación y</a:t>
            </a:r>
          </a:p>
          <a:p>
            <a:r>
              <a:rPr lang="es-CL" dirty="0">
                <a:solidFill>
                  <a:srgbClr val="595959"/>
                </a:solidFill>
                <a:latin typeface="Candara"/>
                <a:ea typeface="ヒラギノ角ゴ Pro W3" charset="-128"/>
                <a:cs typeface="Candara"/>
              </a:rPr>
              <a:t>a un costo asequible para la comunidad y el país”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486399" y="5384800"/>
            <a:ext cx="6142183" cy="64633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>
                <a:latin typeface="Candara" panose="020E0502030303020204" pitchFamily="34" charset="0"/>
              </a:rPr>
              <a:t>Documento de Posición Respecto del Valor Social de la Atención Primaria de Salud</a:t>
            </a:r>
            <a:endParaRPr lang="es-CL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54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10" grpId="0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3" descr="Resultado de imagen para principios irrenunciables en un modelo de atención integral basado en atención primari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CL" altLang="es-CL" sz="1800">
              <a:latin typeface="Arial" panose="020B0604020202020204" pitchFamily="34" charset="0"/>
            </a:endParaRPr>
          </a:p>
        </p:txBody>
      </p:sp>
      <p:sp>
        <p:nvSpPr>
          <p:cNvPr id="20484" name="AutoShape 5" descr="Resultado de imagen para principios irrenunciables en un modelo de atención integral basado en atención primari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CL" altLang="es-CL" sz="1800">
              <a:latin typeface="Arial" panose="020B0604020202020204" pitchFamily="34" charset="0"/>
            </a:endParaRPr>
          </a:p>
        </p:txBody>
      </p:sp>
      <p:sp>
        <p:nvSpPr>
          <p:cNvPr id="20485" name="AutoShape 7" descr="Resultado de imagen para principios irrenunciables en un modelo de atención integral basado en atención primari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CL" altLang="es-CL" sz="1800">
              <a:latin typeface="Arial" panose="020B0604020202020204" pitchFamily="34" charset="0"/>
            </a:endParaRPr>
          </a:p>
        </p:txBody>
      </p:sp>
      <p:sp>
        <p:nvSpPr>
          <p:cNvPr id="20486" name="AutoShape 9" descr="Resultado de imagen para principios irrenunciables en un modelo de atención integral basado en atención primari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CL" altLang="es-CL" sz="1800">
              <a:latin typeface="Arial" panose="020B0604020202020204" pitchFamily="34" charset="0"/>
            </a:endParaRPr>
          </a:p>
        </p:txBody>
      </p:sp>
      <p:sp>
        <p:nvSpPr>
          <p:cNvPr id="20487" name="AutoShape 11" descr="Resultado de imagen para principios irrenunciables en un modelo de atención integral basado en atención primari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CL" altLang="es-CL" sz="1800">
              <a:latin typeface="Arial" panose="020B0604020202020204" pitchFamily="34" charset="0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218" y="1400331"/>
            <a:ext cx="6167685" cy="426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3 Diagrama"/>
          <p:cNvGraphicFramePr/>
          <p:nvPr>
            <p:extLst>
              <p:ext uri="{D42A27DB-BD31-4B8C-83A1-F6EECF244321}">
                <p14:modId xmlns:p14="http://schemas.microsoft.com/office/powerpoint/2010/main" val="1490903482"/>
              </p:ext>
            </p:extLst>
          </p:nvPr>
        </p:nvGraphicFramePr>
        <p:xfrm>
          <a:off x="106878" y="1444887"/>
          <a:ext cx="4951793" cy="4480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4" descr="Resultado de imagen para red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757" y="3225792"/>
            <a:ext cx="1323629" cy="882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633" y="46914"/>
            <a:ext cx="1944367" cy="143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30523" y="462013"/>
            <a:ext cx="10208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altLang="es-CL" sz="2800" b="1" dirty="0">
                <a:solidFill>
                  <a:schemeClr val="tx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APS como centro de las redes integradas de salud</a:t>
            </a:r>
            <a:endParaRPr lang="es-CL" sz="2800" dirty="0">
              <a:solidFill>
                <a:schemeClr val="tx2"/>
              </a:solidFill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5817250" y="5660800"/>
            <a:ext cx="2565724" cy="26061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100" dirty="0">
                <a:latin typeface="Arial" panose="020B0604020202020204" pitchFamily="34" charset="0"/>
                <a:cs typeface="Arial" panose="020B0604020202020204" pitchFamily="34" charset="0"/>
              </a:rPr>
              <a:t>Determinantes sociales de la Salud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6374569" y="6293015"/>
            <a:ext cx="1393571" cy="34746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100" dirty="0">
                <a:latin typeface="Arial" panose="020B0604020202020204" pitchFamily="34" charset="0"/>
                <a:cs typeface="Arial" panose="020B0604020202020204" pitchFamily="34" charset="0"/>
              </a:rPr>
              <a:t>Gobiernos locales</a:t>
            </a:r>
          </a:p>
        </p:txBody>
      </p:sp>
      <p:sp>
        <p:nvSpPr>
          <p:cNvPr id="17" name="Flecha arriba y abajo 16"/>
          <p:cNvSpPr/>
          <p:nvPr/>
        </p:nvSpPr>
        <p:spPr>
          <a:xfrm>
            <a:off x="6994228" y="5976541"/>
            <a:ext cx="131559" cy="251199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 redondeado 17"/>
          <p:cNvSpPr/>
          <p:nvPr/>
        </p:nvSpPr>
        <p:spPr>
          <a:xfrm>
            <a:off x="5524142" y="2970643"/>
            <a:ext cx="233886" cy="188396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1100" dirty="0">
                <a:latin typeface="Arial" panose="020B0604020202020204" pitchFamily="34" charset="0"/>
                <a:cs typeface="Arial" panose="020B0604020202020204" pitchFamily="34" charset="0"/>
              </a:rPr>
              <a:t>Territorio</a:t>
            </a:r>
          </a:p>
        </p:txBody>
      </p:sp>
      <p:sp>
        <p:nvSpPr>
          <p:cNvPr id="19" name="Elipse 18"/>
          <p:cNvSpPr/>
          <p:nvPr/>
        </p:nvSpPr>
        <p:spPr>
          <a:xfrm>
            <a:off x="5058671" y="1326133"/>
            <a:ext cx="4025368" cy="556415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12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323274" y="6132115"/>
            <a:ext cx="11767126" cy="53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lang="en-US" sz="1050" spc="-5" dirty="0">
                <a:latin typeface="Arial"/>
                <a:cs typeface="Arial"/>
              </a:rPr>
              <a:t>¹Macinko et al, Health </a:t>
            </a:r>
            <a:r>
              <a:rPr lang="en-US" sz="1050" spc="-5" dirty="0" err="1">
                <a:latin typeface="Arial"/>
                <a:cs typeface="Arial"/>
              </a:rPr>
              <a:t>Serv</a:t>
            </a:r>
            <a:r>
              <a:rPr lang="en-US" sz="1050" spc="-5" dirty="0">
                <a:latin typeface="Arial"/>
                <a:cs typeface="Arial"/>
              </a:rPr>
              <a:t> Res 2003; 38:831-65.</a:t>
            </a:r>
          </a:p>
          <a:p>
            <a:pPr marL="12700" marR="5080" algn="just">
              <a:spcBef>
                <a:spcPts val="100"/>
              </a:spcBef>
            </a:pPr>
            <a:r>
              <a:rPr lang="en-US" sz="1050" spc="-5" dirty="0">
                <a:latin typeface="Arial"/>
                <a:cs typeface="Arial"/>
              </a:rPr>
              <a:t>²Starfield B, Shi L. Policy relevant determinants of health: an international perspective. Health Policy  2002; 60: 201-218</a:t>
            </a:r>
          </a:p>
          <a:p>
            <a:pPr marL="12700" marR="5080" algn="just">
              <a:spcBef>
                <a:spcPts val="100"/>
              </a:spcBef>
            </a:pPr>
            <a:r>
              <a:rPr lang="en-US" sz="1050" spc="-5" dirty="0">
                <a:latin typeface="Arial"/>
                <a:cs typeface="Arial"/>
              </a:rPr>
              <a:t>³Shi L, </a:t>
            </a:r>
            <a:r>
              <a:rPr lang="en-US" sz="1050" spc="-5" dirty="0" err="1">
                <a:latin typeface="Arial"/>
                <a:cs typeface="Arial"/>
              </a:rPr>
              <a:t>Macinko</a:t>
            </a:r>
            <a:r>
              <a:rPr lang="en-US" sz="1050" spc="-5" dirty="0">
                <a:latin typeface="Arial"/>
                <a:cs typeface="Arial"/>
              </a:rPr>
              <a:t> J, </a:t>
            </a:r>
            <a:r>
              <a:rPr lang="en-US" sz="1050" spc="-5" dirty="0" err="1">
                <a:latin typeface="Arial"/>
                <a:cs typeface="Arial"/>
              </a:rPr>
              <a:t>Starfield</a:t>
            </a:r>
            <a:r>
              <a:rPr lang="en-US" sz="1050" spc="-5" dirty="0">
                <a:latin typeface="Arial"/>
                <a:cs typeface="Arial"/>
              </a:rPr>
              <a:t> B, </a:t>
            </a:r>
            <a:r>
              <a:rPr lang="en-US" sz="1050" spc="-5" dirty="0" err="1">
                <a:latin typeface="Arial"/>
                <a:cs typeface="Arial"/>
              </a:rPr>
              <a:t>Wulu</a:t>
            </a:r>
            <a:r>
              <a:rPr lang="en-US" sz="1050" spc="-5" dirty="0">
                <a:latin typeface="Arial"/>
                <a:cs typeface="Arial"/>
              </a:rPr>
              <a:t> J, Regan J, </a:t>
            </a:r>
            <a:r>
              <a:rPr lang="en-US" sz="1050" spc="-5" dirty="0" err="1">
                <a:latin typeface="Arial"/>
                <a:cs typeface="Arial"/>
              </a:rPr>
              <a:t>Politzer</a:t>
            </a:r>
            <a:r>
              <a:rPr lang="en-US" sz="1050" spc="-5" dirty="0">
                <a:latin typeface="Arial"/>
                <a:cs typeface="Arial"/>
              </a:rPr>
              <a:t> R. The relationship between primary care, income inequality, and  mortality in US States, 1980-1995. J Am Board Fam </a:t>
            </a:r>
            <a:r>
              <a:rPr lang="en-US" sz="1050" spc="-5" dirty="0" err="1">
                <a:latin typeface="Arial"/>
                <a:cs typeface="Arial"/>
              </a:rPr>
              <a:t>Pract</a:t>
            </a:r>
            <a:r>
              <a:rPr lang="en-US" sz="1050" spc="-5" dirty="0">
                <a:latin typeface="Arial"/>
                <a:cs typeface="Arial"/>
              </a:rPr>
              <a:t>. 2003; 16: 412-22</a:t>
            </a:r>
            <a:r>
              <a:rPr lang="en-US" sz="1100" spc="-5" dirty="0">
                <a:latin typeface="Arial"/>
                <a:cs typeface="Arial"/>
              </a:rPr>
              <a:t>.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67601" y="386696"/>
            <a:ext cx="1167846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8915" marR="5080" indent="-1466850">
              <a:spcBef>
                <a:spcPts val="95"/>
              </a:spcBef>
            </a:pPr>
            <a:r>
              <a:rPr lang="es-CL" sz="2800" spc="-5" dirty="0">
                <a:solidFill>
                  <a:schemeClr val="tx2"/>
                </a:solidFill>
                <a:latin typeface="+mj-lt"/>
              </a:rPr>
              <a:t>Evidencia de </a:t>
            </a:r>
            <a:r>
              <a:rPr sz="2800" spc="-5" dirty="0" err="1">
                <a:solidFill>
                  <a:schemeClr val="tx2"/>
                </a:solidFill>
                <a:latin typeface="+mj-lt"/>
              </a:rPr>
              <a:t>Impacto</a:t>
            </a:r>
            <a:r>
              <a:rPr sz="2800" spc="-5" dirty="0">
                <a:solidFill>
                  <a:schemeClr val="tx2"/>
                </a:solidFill>
                <a:latin typeface="+mj-lt"/>
              </a:rPr>
              <a:t> en Salud </a:t>
            </a:r>
            <a:r>
              <a:rPr sz="2800" dirty="0">
                <a:solidFill>
                  <a:schemeClr val="tx2"/>
                </a:solidFill>
                <a:latin typeface="+mj-lt"/>
              </a:rPr>
              <a:t>de </a:t>
            </a:r>
            <a:r>
              <a:rPr sz="2800" spc="-5" dirty="0">
                <a:solidFill>
                  <a:schemeClr val="tx2"/>
                </a:solidFill>
                <a:latin typeface="+mj-lt"/>
              </a:rPr>
              <a:t>Sistemas Basados en  </a:t>
            </a:r>
            <a:r>
              <a:rPr sz="2800" spc="-10" dirty="0">
                <a:solidFill>
                  <a:schemeClr val="tx2"/>
                </a:solidFill>
                <a:latin typeface="+mj-lt"/>
              </a:rPr>
              <a:t>APS </a:t>
            </a:r>
            <a:r>
              <a:rPr sz="2800" spc="-5" dirty="0">
                <a:solidFill>
                  <a:schemeClr val="tx2"/>
                </a:solidFill>
                <a:latin typeface="+mj-lt"/>
              </a:rPr>
              <a:t>y Medicina</a:t>
            </a:r>
            <a:r>
              <a:rPr sz="2800" spc="20" dirty="0">
                <a:solidFill>
                  <a:schemeClr val="tx2"/>
                </a:solidFill>
                <a:latin typeface="+mj-lt"/>
              </a:rPr>
              <a:t> </a:t>
            </a:r>
            <a:r>
              <a:rPr sz="2800" spc="-5" dirty="0">
                <a:solidFill>
                  <a:schemeClr val="tx2"/>
                </a:solidFill>
                <a:latin typeface="+mj-lt"/>
              </a:rPr>
              <a:t>Familiar</a:t>
            </a:r>
            <a:endParaRPr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3" y="1079157"/>
            <a:ext cx="3722859" cy="247451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417" y="1163031"/>
            <a:ext cx="3704325" cy="254819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229" y="3687628"/>
            <a:ext cx="4677213" cy="2428553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4784435" y="2342260"/>
            <a:ext cx="28448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s-ES" dirty="0">
                <a:solidFill>
                  <a:srgbClr val="FF0000"/>
                </a:solidFill>
                <a:latin typeface="Arial"/>
                <a:cs typeface="Arial"/>
              </a:rPr>
              <a:t>A mayor Dotación de médicos familiares, mayor esperanza de </a:t>
            </a:r>
            <a:r>
              <a:rPr lang="es-ES" spc="-5" dirty="0">
                <a:solidFill>
                  <a:srgbClr val="FF0000"/>
                </a:solidFill>
                <a:latin typeface="Arial"/>
                <a:cs typeface="Arial"/>
              </a:rPr>
              <a:t>vida</a:t>
            </a:r>
            <a:endParaRPr lang="es-E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0" name="Flecha arriba 29"/>
          <p:cNvSpPr/>
          <p:nvPr/>
        </p:nvSpPr>
        <p:spPr>
          <a:xfrm>
            <a:off x="5915889" y="3353210"/>
            <a:ext cx="581892" cy="30260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object 4"/>
          <p:cNvSpPr txBox="1"/>
          <p:nvPr/>
        </p:nvSpPr>
        <p:spPr>
          <a:xfrm>
            <a:off x="9114483" y="4308017"/>
            <a:ext cx="2684065" cy="567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s-CL" dirty="0">
                <a:solidFill>
                  <a:schemeClr val="tx2"/>
                </a:solidFill>
                <a:latin typeface="Arial"/>
                <a:cs typeface="Arial"/>
              </a:rPr>
              <a:t>A mayor p</a:t>
            </a:r>
            <a:r>
              <a:rPr dirty="0" err="1">
                <a:solidFill>
                  <a:schemeClr val="tx2"/>
                </a:solidFill>
                <a:latin typeface="Arial"/>
                <a:cs typeface="Arial"/>
              </a:rPr>
              <a:t>untaje</a:t>
            </a: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 de </a:t>
            </a:r>
            <a:r>
              <a:rPr lang="es-CL" dirty="0">
                <a:solidFill>
                  <a:schemeClr val="tx2"/>
                </a:solidFill>
                <a:latin typeface="Arial"/>
                <a:cs typeface="Arial"/>
              </a:rPr>
              <a:t>APS menor</a:t>
            </a: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 Gasto en</a:t>
            </a:r>
            <a:r>
              <a:rPr spc="-285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Salud</a:t>
            </a:r>
          </a:p>
        </p:txBody>
      </p:sp>
      <p:sp>
        <p:nvSpPr>
          <p:cNvPr id="32" name="object 4"/>
          <p:cNvSpPr txBox="1"/>
          <p:nvPr/>
        </p:nvSpPr>
        <p:spPr>
          <a:xfrm>
            <a:off x="696746" y="4136201"/>
            <a:ext cx="2471327" cy="8444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s-CL" dirty="0">
                <a:solidFill>
                  <a:schemeClr val="tx2"/>
                </a:solidFill>
                <a:latin typeface="Arial"/>
                <a:cs typeface="Arial"/>
              </a:rPr>
              <a:t>A mayor p</a:t>
            </a:r>
            <a:r>
              <a:rPr dirty="0" err="1">
                <a:solidFill>
                  <a:schemeClr val="tx2"/>
                </a:solidFill>
                <a:latin typeface="Arial"/>
                <a:cs typeface="Arial"/>
              </a:rPr>
              <a:t>untaje</a:t>
            </a: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 de </a:t>
            </a:r>
            <a:r>
              <a:rPr lang="es-CL" dirty="0">
                <a:solidFill>
                  <a:schemeClr val="tx2"/>
                </a:solidFill>
                <a:latin typeface="Arial"/>
                <a:cs typeface="Arial"/>
              </a:rPr>
              <a:t>APS, menor</a:t>
            </a:r>
            <a:r>
              <a:rPr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CL" dirty="0">
                <a:solidFill>
                  <a:schemeClr val="tx2"/>
                </a:solidFill>
                <a:latin typeface="Arial"/>
                <a:cs typeface="Arial"/>
              </a:rPr>
              <a:t>Mortalidad Prematura</a:t>
            </a:r>
            <a:endParaRPr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33" name="Flecha abajo 32"/>
          <p:cNvSpPr/>
          <p:nvPr/>
        </p:nvSpPr>
        <p:spPr>
          <a:xfrm>
            <a:off x="1644073" y="3766387"/>
            <a:ext cx="720436" cy="26990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36" name="Flecha abajo 35"/>
          <p:cNvSpPr/>
          <p:nvPr/>
        </p:nvSpPr>
        <p:spPr>
          <a:xfrm>
            <a:off x="10096297" y="3934690"/>
            <a:ext cx="720436" cy="26990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8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509303" y="197184"/>
            <a:ext cx="86375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s-ES" sz="3600" dirty="0">
                <a:solidFill>
                  <a:schemeClr val="accent1">
                    <a:lumMod val="75000"/>
                  </a:schemeClr>
                </a:solidFill>
              </a:rPr>
              <a:t>Modelo de Atención Integral en Salud con Enfoque Familiar y Comunitario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971398" y="1829769"/>
            <a:ext cx="8113609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DEFINICIÓN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endParaRPr lang="es-ES" sz="600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/>
            </a:pP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Es el conjunto de acciones que promueven y facilitan la </a:t>
            </a:r>
            <a:r>
              <a:rPr lang="es-ES" sz="2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eficiente,</a:t>
            </a:r>
            <a:r>
              <a:rPr lang="es-ES" sz="2400" dirty="0">
                <a:solidFill>
                  <a:srgbClr val="F897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eficaz y 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oportuna </a:t>
            </a: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/>
            </a:pP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Que se dirige, más que al paciente o a la enfermedad, </a:t>
            </a: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las personas</a:t>
            </a:r>
            <a:r>
              <a:rPr lang="es-ES" sz="2400" dirty="0">
                <a:solidFill>
                  <a:srgbClr val="C00000"/>
                </a:solidFill>
              </a:rPr>
              <a:t>,</a:t>
            </a:r>
            <a:r>
              <a:rPr lang="es-ES" sz="2400" dirty="0">
                <a:solidFill>
                  <a:schemeClr val="hlink"/>
                </a:solidFill>
              </a:rPr>
              <a:t> 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consideradas en su 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integralidad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 y mental 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y como </a:t>
            </a:r>
            <a:r>
              <a:rPr lang="es-ES" sz="2400" dirty="0">
                <a:solidFill>
                  <a:srgbClr val="F897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seres sociales pertenecientes a diferentes tipos de familia y comunidad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742950" lvl="1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/>
            </a:pP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Que están en un permanente proceso de integración y adaptación a su </a:t>
            </a:r>
            <a:r>
              <a:rPr lang="es-ES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 ambiente físico</a:t>
            </a:r>
            <a:r>
              <a:rPr lang="es-ES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s-ES" sz="2400" dirty="0">
                <a:solidFill>
                  <a:schemeClr val="accent4">
                    <a:lumMod val="75000"/>
                  </a:schemeClr>
                </a:solidFill>
              </a:rPr>
              <a:t>social y 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cultural.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6890" y="4413070"/>
            <a:ext cx="1808111" cy="223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417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1 Rectángulo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97033" y="2006872"/>
            <a:ext cx="4909377" cy="341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>
              <a:spcBef>
                <a:spcPct val="0"/>
              </a:spcBef>
              <a:buNone/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285750" indent="-285750" defTabSz="457200">
              <a:spcBef>
                <a:spcPct val="0"/>
              </a:spcBef>
              <a:defRPr/>
            </a:pPr>
            <a:r>
              <a:rPr lang="es-ES_tradnl" altLang="es-CL" sz="1800" b="1" dirty="0">
                <a:solidFill>
                  <a:srgbClr val="1F497D"/>
                </a:solidFill>
                <a:latin typeface="Verdana" pitchFamily="34" charset="0"/>
                <a:ea typeface="ヒラギノ角ゴ Pro W3"/>
                <a:cs typeface="ヒラギノ角ゴ Pro W3"/>
              </a:rPr>
              <a:t>Continuidad </a:t>
            </a:r>
            <a:r>
              <a:rPr lang="es-ES_tradnl" altLang="es-CL" sz="1800" b="1" dirty="0" smtClean="0">
                <a:solidFill>
                  <a:srgbClr val="1F497D"/>
                </a:solidFill>
                <a:latin typeface="Verdana" pitchFamily="34" charset="0"/>
                <a:ea typeface="ヒラギノ角ゴ Pro W3"/>
                <a:cs typeface="ヒラギノ角ゴ Pro W3"/>
              </a:rPr>
              <a:t>de los cuidados</a:t>
            </a:r>
          </a:p>
          <a:p>
            <a:pPr marL="285750" indent="-285750" defTabSz="457200">
              <a:spcBef>
                <a:spcPct val="0"/>
              </a:spcBef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285750" indent="-285750" defTabSz="457200">
              <a:spcBef>
                <a:spcPct val="0"/>
              </a:spcBef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285750" indent="-285750" defTabSz="457200">
              <a:spcBef>
                <a:spcPct val="0"/>
              </a:spcBef>
              <a:defRPr/>
            </a:pPr>
            <a:r>
              <a:rPr lang="es-ES_tradnl" altLang="es-CL" sz="1800" b="1" dirty="0">
                <a:solidFill>
                  <a:srgbClr val="1F497D"/>
                </a:solidFill>
                <a:latin typeface="Verdana" pitchFamily="34" charset="0"/>
                <a:ea typeface="ヒラギノ角ゴ Pro W3"/>
                <a:cs typeface="ヒラギノ角ゴ Pro W3"/>
              </a:rPr>
              <a:t>Atención Integral</a:t>
            </a:r>
          </a:p>
          <a:p>
            <a:pPr marL="285750" indent="-285750" defTabSz="457200">
              <a:spcBef>
                <a:spcPct val="0"/>
              </a:spcBef>
              <a:defRPr/>
            </a:pPr>
            <a:endParaRPr lang="es-ES_tradnl" altLang="es-CL" sz="1800" b="1" dirty="0" smtClean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285750" indent="-285750" defTabSz="457200">
              <a:spcBef>
                <a:spcPct val="0"/>
              </a:spcBef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285750" indent="-285750" defTabSz="457200">
              <a:spcBef>
                <a:spcPct val="0"/>
              </a:spcBef>
              <a:defRPr/>
            </a:pPr>
            <a:r>
              <a:rPr lang="es-ES_tradnl" altLang="es-CL" sz="1800" b="1" dirty="0">
                <a:solidFill>
                  <a:srgbClr val="1F497D"/>
                </a:solidFill>
                <a:latin typeface="Verdana" pitchFamily="34" charset="0"/>
                <a:ea typeface="ヒラギノ角ゴ Pro W3"/>
                <a:cs typeface="ヒラギノ角ゴ Pro W3"/>
              </a:rPr>
              <a:t>Atención centrada en la persona			</a:t>
            </a:r>
          </a:p>
          <a:p>
            <a:pPr defTabSz="457200">
              <a:spcBef>
                <a:spcPct val="0"/>
              </a:spcBef>
              <a:buNone/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marL="457200" indent="-457200" defTabSz="457200">
              <a:spcBef>
                <a:spcPct val="0"/>
              </a:spcBef>
              <a:buNone/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  <a:p>
            <a:pPr defTabSz="457200">
              <a:spcBef>
                <a:spcPct val="0"/>
              </a:spcBef>
              <a:buNone/>
              <a:defRPr/>
            </a:pPr>
            <a:endParaRPr lang="es-ES_tradnl" altLang="es-CL" sz="1800" b="1" dirty="0">
              <a:solidFill>
                <a:srgbClr val="1F497D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27641" y="619625"/>
            <a:ext cx="50787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>
                <a:solidFill>
                  <a:schemeClr val="tx2"/>
                </a:solidFill>
              </a:rPr>
              <a:t>Principios del Modelo</a:t>
            </a:r>
            <a:endParaRPr lang="es-CL" sz="4000" dirty="0">
              <a:solidFill>
                <a:schemeClr val="tx2"/>
              </a:solidFill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410" y="1216504"/>
            <a:ext cx="5316478" cy="48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8659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type="subTitle" idx="1"/>
          </p:nvPr>
        </p:nvSpPr>
        <p:spPr>
          <a:xfrm>
            <a:off x="1114419" y="943897"/>
            <a:ext cx="9415929" cy="2610464"/>
          </a:xfrm>
        </p:spPr>
        <p:txBody>
          <a:bodyPr/>
          <a:lstStyle/>
          <a:p>
            <a:pPr algn="ctr">
              <a:buNone/>
            </a:pPr>
            <a:r>
              <a:rPr lang="es-CL" sz="2200" dirty="0" smtClean="0">
                <a:solidFill>
                  <a:schemeClr val="tx2"/>
                </a:solidFill>
              </a:rPr>
              <a:t>La implementación del </a:t>
            </a:r>
            <a:r>
              <a:rPr lang="es-CL" sz="2200" b="1" dirty="0" smtClean="0">
                <a:solidFill>
                  <a:schemeClr val="accent4">
                    <a:lumMod val="75000"/>
                  </a:schemeClr>
                </a:solidFill>
              </a:rPr>
              <a:t>Modelo de Atención Integral de Salud </a:t>
            </a:r>
            <a:r>
              <a:rPr lang="es-CL" sz="2200" dirty="0" smtClean="0">
                <a:solidFill>
                  <a:schemeClr val="tx2"/>
                </a:solidFill>
              </a:rPr>
              <a:t>ha sido un desafío no menor en materia de salud pública en nuestro país. Representando un </a:t>
            </a:r>
            <a:r>
              <a:rPr lang="es-CL" sz="2200" b="1" dirty="0" smtClean="0">
                <a:solidFill>
                  <a:schemeClr val="accent6">
                    <a:lumMod val="75000"/>
                  </a:schemeClr>
                </a:solidFill>
              </a:rPr>
              <a:t>cambio</a:t>
            </a:r>
            <a:r>
              <a:rPr lang="es-CL" sz="2200" dirty="0" smtClean="0">
                <a:solidFill>
                  <a:schemeClr val="tx2"/>
                </a:solidFill>
              </a:rPr>
              <a:t> no sólo de denominación, sino también en la práctica, ya que ha desafiado a los equipos de salud a trabajar: </a:t>
            </a:r>
            <a:r>
              <a:rPr lang="es-CL" sz="2200" b="1" dirty="0" smtClean="0">
                <a:solidFill>
                  <a:srgbClr val="FE454A"/>
                </a:solidFill>
              </a:rPr>
              <a:t>con las familias</a:t>
            </a:r>
            <a:r>
              <a:rPr lang="es-CL" sz="2200" dirty="0" smtClean="0">
                <a:solidFill>
                  <a:schemeClr val="tx2"/>
                </a:solidFill>
              </a:rPr>
              <a:t>, a ensayar </a:t>
            </a:r>
            <a:r>
              <a:rPr lang="es-CL" sz="2200" b="1" dirty="0" smtClean="0">
                <a:solidFill>
                  <a:schemeClr val="accent4">
                    <a:lumMod val="75000"/>
                  </a:schemeClr>
                </a:solidFill>
              </a:rPr>
              <a:t>nuevas formas relacionales</a:t>
            </a:r>
            <a:r>
              <a:rPr lang="es-CL" sz="2200" dirty="0" smtClean="0">
                <a:solidFill>
                  <a:schemeClr val="tx2"/>
                </a:solidFill>
              </a:rPr>
              <a:t>, a poner al </a:t>
            </a:r>
            <a:r>
              <a:rPr lang="es-CL" sz="2200" b="1" dirty="0" smtClean="0">
                <a:solidFill>
                  <a:schemeClr val="accent3">
                    <a:lumMod val="50000"/>
                  </a:schemeClr>
                </a:solidFill>
              </a:rPr>
              <a:t>usuario y su salud al centro </a:t>
            </a:r>
            <a:r>
              <a:rPr lang="es-CL" sz="2200" dirty="0" smtClean="0">
                <a:solidFill>
                  <a:schemeClr val="tx2"/>
                </a:solidFill>
              </a:rPr>
              <a:t>de su quehacer y a constituirse en </a:t>
            </a:r>
            <a:r>
              <a:rPr lang="es-CL" sz="2200" b="1" dirty="0" smtClean="0">
                <a:solidFill>
                  <a:schemeClr val="accent5">
                    <a:lumMod val="75000"/>
                  </a:schemeClr>
                </a:solidFill>
              </a:rPr>
              <a:t>eje de Desarrollo Social. </a:t>
            </a:r>
          </a:p>
          <a:p>
            <a:pPr>
              <a:buNone/>
            </a:pPr>
            <a:endParaRPr lang="es-ES_tradnl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s-CL" sz="2200" dirty="0" smtClean="0">
                <a:solidFill>
                  <a:schemeClr val="tx2"/>
                </a:solidFill>
              </a:rPr>
              <a:t>Para hacer realidad los principios del Modelo, los equipos de Atención Primaria deben definir su </a:t>
            </a:r>
            <a:r>
              <a:rPr lang="es-CL" sz="2200" b="1" dirty="0" smtClean="0">
                <a:solidFill>
                  <a:schemeClr val="accent6">
                    <a:lumMod val="75000"/>
                  </a:schemeClr>
                </a:solidFill>
              </a:rPr>
              <a:t>población a cargo  </a:t>
            </a:r>
            <a:r>
              <a:rPr lang="es-CL" sz="2200" dirty="0" smtClean="0">
                <a:solidFill>
                  <a:schemeClr val="tx2"/>
                </a:solidFill>
              </a:rPr>
              <a:t>y conocerla</a:t>
            </a:r>
          </a:p>
          <a:p>
            <a:pPr>
              <a:buNone/>
            </a:pP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4253815" y="5273552"/>
            <a:ext cx="4619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400" b="1" i="1" dirty="0">
                <a:solidFill>
                  <a:schemeClr val="accent2">
                    <a:lumMod val="75000"/>
                  </a:schemeClr>
                </a:solidFill>
              </a:rPr>
              <a:t>Determinantes Sociales de la Salud</a:t>
            </a:r>
            <a:endParaRPr lang="es-CL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Footer Placeholder 10"/>
          <p:cNvSpPr txBox="1">
            <a:spLocks noGrp="1"/>
          </p:cNvSpPr>
          <p:nvPr/>
        </p:nvSpPr>
        <p:spPr bwMode="auto">
          <a:xfrm>
            <a:off x="3167043" y="6527801"/>
            <a:ext cx="31845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es-CL" sz="900" dirty="0" err="1">
                <a:solidFill>
                  <a:srgbClr val="898989"/>
                </a:solidFill>
                <a:latin typeface="Verdana" pitchFamily="34" charset="0"/>
              </a:rPr>
              <a:t>Gobierno</a:t>
            </a:r>
            <a:r>
              <a:rPr lang="en-US" altLang="es-CL" sz="900" dirty="0">
                <a:solidFill>
                  <a:srgbClr val="898989"/>
                </a:solidFill>
                <a:latin typeface="Verdana" pitchFamily="34" charset="0"/>
              </a:rPr>
              <a:t> de Chile | </a:t>
            </a:r>
            <a:r>
              <a:rPr lang="en-US" altLang="es-CL" sz="900" dirty="0" err="1">
                <a:solidFill>
                  <a:srgbClr val="898989"/>
                </a:solidFill>
                <a:latin typeface="Verdana" pitchFamily="34" charset="0"/>
              </a:rPr>
              <a:t>Servicio</a:t>
            </a:r>
            <a:r>
              <a:rPr lang="en-US" altLang="es-CL" sz="900" dirty="0">
                <a:solidFill>
                  <a:srgbClr val="898989"/>
                </a:solidFill>
                <a:latin typeface="Verdana" pitchFamily="34" charset="0"/>
              </a:rPr>
              <a:t> de Salud Coquimbo</a:t>
            </a:r>
          </a:p>
        </p:txBody>
      </p:sp>
      <p:sp>
        <p:nvSpPr>
          <p:cNvPr id="6" name="5 Flecha abajo"/>
          <p:cNvSpPr/>
          <p:nvPr/>
        </p:nvSpPr>
        <p:spPr>
          <a:xfrm>
            <a:off x="5765078" y="4619163"/>
            <a:ext cx="928694" cy="500066"/>
          </a:xfrm>
          <a:prstGeom prst="down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693" y="132736"/>
            <a:ext cx="1270404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4" y="4352355"/>
            <a:ext cx="2059889" cy="254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3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207568" y="1615413"/>
            <a:ext cx="6490241" cy="45457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Consultas: morbilidad, nutricional, kinésica y de salud </a:t>
            </a:r>
            <a:r>
              <a:rPr lang="es-CL" dirty="0" smtClean="0"/>
              <a:t>mental</a:t>
            </a:r>
            <a:endParaRPr lang="es-CL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Controles: de salud, crónicos, malnutrición y </a:t>
            </a:r>
            <a:r>
              <a:rPr lang="es-CL" dirty="0" smtClean="0"/>
              <a:t>otros</a:t>
            </a:r>
            <a:endParaRPr lang="es-CL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Atención odontológica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 Atención </a:t>
            </a:r>
            <a:r>
              <a:rPr lang="es-CL" dirty="0" err="1"/>
              <a:t>ginecoobstétrica</a:t>
            </a:r>
            <a:endParaRPr lang="es-CL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Consejerías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Consulta social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Tratamiento y curaciones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Visita / Atención domiciliaria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Intervención psicosocial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Inmunizaciones / TBC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Programas Alimentarios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/>
              <a:t>Actividades grupales, comunitarias y de </a:t>
            </a:r>
            <a:r>
              <a:rPr lang="es-CL" dirty="0" smtClean="0"/>
              <a:t>educación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CL" dirty="0" smtClean="0"/>
              <a:t>Laboratorio básico</a:t>
            </a:r>
            <a:endParaRPr lang="es-CL" dirty="0"/>
          </a:p>
        </p:txBody>
      </p:sp>
      <p:grpSp>
        <p:nvGrpSpPr>
          <p:cNvPr id="6" name="5 Grupo"/>
          <p:cNvGrpSpPr/>
          <p:nvPr/>
        </p:nvGrpSpPr>
        <p:grpSpPr>
          <a:xfrm>
            <a:off x="2207568" y="404664"/>
            <a:ext cx="6264696" cy="936104"/>
            <a:chOff x="37" y="1187398"/>
            <a:chExt cx="3634013" cy="1272578"/>
          </a:xfrm>
        </p:grpSpPr>
        <p:sp>
          <p:nvSpPr>
            <p:cNvPr id="7" name="6 Rectángulo"/>
            <p:cNvSpPr/>
            <p:nvPr/>
          </p:nvSpPr>
          <p:spPr>
            <a:xfrm>
              <a:off x="37" y="1187398"/>
              <a:ext cx="3634013" cy="1272578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37" y="1187398"/>
              <a:ext cx="3634013" cy="1272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8920" tIns="142240" rIns="248920" bIns="142240" numCol="1" spcCol="1270" anchor="ctr" anchorCtr="0">
              <a:noAutofit/>
            </a:bodyPr>
            <a:lstStyle/>
            <a:p>
              <a:pPr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L" sz="3500" dirty="0"/>
                <a:t>Acciones a través del ciclo vital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06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A3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0215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CL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¿Y qué pasa en la región? </a:t>
            </a:r>
            <a:br>
              <a:rPr lang="es-CL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CL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785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comunidad haitiana coquimb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112" y="1028523"/>
            <a:ext cx="3843623" cy="21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529" y="3752607"/>
            <a:ext cx="3503658" cy="228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89" y="1028522"/>
            <a:ext cx="3565929" cy="216370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7" t="27557" r="9063" b="14459"/>
          <a:stretch/>
        </p:blipFill>
        <p:spPr>
          <a:xfrm>
            <a:off x="8206951" y="3752607"/>
            <a:ext cx="3780783" cy="22836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l="8300" t="5247" r="11003" b="6159"/>
          <a:stretch/>
        </p:blipFill>
        <p:spPr>
          <a:xfrm>
            <a:off x="4551529" y="1028522"/>
            <a:ext cx="3503658" cy="21637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r="9934"/>
          <a:stretch/>
        </p:blipFill>
        <p:spPr>
          <a:xfrm>
            <a:off x="730289" y="3752606"/>
            <a:ext cx="3565929" cy="228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9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6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632136" y="1206706"/>
            <a:ext cx="8785225" cy="400656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s-CL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DESAFIO:</a:t>
            </a:r>
            <a:r>
              <a:rPr lang="es-CL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CL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L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CL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L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MANTENER </a:t>
            </a:r>
            <a:r>
              <a:rPr lang="es-CL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 GENTE SANA</a:t>
            </a:r>
          </a:p>
        </p:txBody>
      </p:sp>
      <p:sp>
        <p:nvSpPr>
          <p:cNvPr id="2" name="Llamada ovalada 1"/>
          <p:cNvSpPr/>
          <p:nvPr/>
        </p:nvSpPr>
        <p:spPr>
          <a:xfrm rot="2005793">
            <a:off x="7647707" y="2215276"/>
            <a:ext cx="4833257" cy="181692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4000" dirty="0" smtClean="0"/>
              <a:t>¿Y COMO?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205105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45689" y="332656"/>
            <a:ext cx="11164529" cy="1066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RED </a:t>
            </a:r>
            <a:b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</a:br>
            <a: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ATENCIÓN PRIMARIA  SERVICIO DE SALUD COQUIMBO </a:t>
            </a:r>
            <a:endParaRPr lang="es-ES" sz="3200" b="1" kern="0" dirty="0">
              <a:solidFill>
                <a:prstClr val="white"/>
              </a:solidFill>
              <a:latin typeface="Candara" panose="020E0502030303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0" name="9 Diagrama"/>
          <p:cNvGraphicFramePr/>
          <p:nvPr>
            <p:extLst/>
          </p:nvPr>
        </p:nvGraphicFramePr>
        <p:xfrm>
          <a:off x="4130079" y="6158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401" y="2138516"/>
            <a:ext cx="2754594" cy="3668441"/>
          </a:xfrm>
          <a:prstGeom prst="rect">
            <a:avLst/>
          </a:prstGeom>
        </p:spPr>
      </p:pic>
      <p:pic>
        <p:nvPicPr>
          <p:cNvPr id="6" name="Picture 2" descr="Resultado de imagen para playmobil salu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590" y="4866967"/>
            <a:ext cx="2407338" cy="177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370024" y="4921996"/>
            <a:ext cx="4529276" cy="1325620"/>
          </a:xfrm>
          <a:prstGeom prst="rect">
            <a:avLst/>
          </a:prstGeom>
          <a:solidFill>
            <a:srgbClr val="7F7F7F"/>
          </a:solidFill>
          <a:ln w="76320" cap="sq">
            <a:solidFill>
              <a:srgbClr val="595959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es-ES" altLang="es-CL" sz="1600" b="1" u="sng" dirty="0" smtClean="0">
                <a:solidFill>
                  <a:srgbClr val="FFFFFF"/>
                </a:solidFill>
              </a:rPr>
              <a:t>Centros </a:t>
            </a:r>
            <a:r>
              <a:rPr lang="es-ES" altLang="es-CL" sz="1600" b="1" u="sng" dirty="0">
                <a:solidFill>
                  <a:srgbClr val="FFFFFF"/>
                </a:solidFill>
              </a:rPr>
              <a:t>de Salud Familiar</a:t>
            </a:r>
            <a:r>
              <a:rPr lang="es-ES" altLang="es-CL" sz="1600" b="1" dirty="0">
                <a:solidFill>
                  <a:srgbClr val="FFFFFF"/>
                </a:solidFill>
              </a:rPr>
              <a:t> (CESFAM)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 smtClean="0">
                <a:solidFill>
                  <a:srgbClr val="FFFFFF"/>
                </a:solidFill>
              </a:rPr>
              <a:t>Desde </a:t>
            </a:r>
            <a:r>
              <a:rPr lang="es-ES" altLang="es-CL" sz="1600" b="1" dirty="0">
                <a:solidFill>
                  <a:srgbClr val="FFFFFF"/>
                </a:solidFill>
              </a:rPr>
              <a:t>5.000- 30.000 usuarios.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Equipos multidisciplinarios de cabecera y transversal.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Sectores (5.000 personas</a:t>
            </a:r>
            <a:r>
              <a:rPr lang="es-ES" altLang="es-CL" sz="1600" b="1" dirty="0" smtClean="0">
                <a:solidFill>
                  <a:srgbClr val="FFFFFF"/>
                </a:solidFill>
              </a:rPr>
              <a:t>).</a:t>
            </a:r>
            <a:endParaRPr lang="es-ES" altLang="es-CL" sz="1600" b="1" dirty="0">
              <a:solidFill>
                <a:srgbClr val="FFFFFF"/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5251023" y="4671278"/>
            <a:ext cx="966922" cy="25684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prstClr val="white"/>
                </a:solidFill>
              </a:rPr>
              <a:t>CESFAM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370024" y="2988932"/>
            <a:ext cx="4529276" cy="1571842"/>
          </a:xfrm>
          <a:prstGeom prst="rect">
            <a:avLst/>
          </a:prstGeom>
          <a:solidFill>
            <a:srgbClr val="7F7F7F"/>
          </a:solidFill>
          <a:ln w="76320" cap="sq">
            <a:solidFill>
              <a:srgbClr val="595959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es-ES" altLang="es-CL" sz="1600" b="1" u="sng" dirty="0" smtClean="0">
                <a:solidFill>
                  <a:srgbClr val="FFFFFF"/>
                </a:solidFill>
              </a:rPr>
              <a:t>Hospitales comunitarios</a:t>
            </a:r>
            <a:endParaRPr lang="es-ES" altLang="es-CL" sz="1600" b="1" u="sng" dirty="0">
              <a:solidFill>
                <a:srgbClr val="FFFFFF"/>
              </a:solidFill>
            </a:endParaRP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 smtClean="0">
                <a:solidFill>
                  <a:srgbClr val="FFFFFF"/>
                </a:solidFill>
              </a:rPr>
              <a:t>Atención </a:t>
            </a:r>
            <a:r>
              <a:rPr lang="es-ES" altLang="es-CL" sz="1600" b="1" dirty="0">
                <a:solidFill>
                  <a:srgbClr val="FFFFFF"/>
                </a:solidFill>
              </a:rPr>
              <a:t>ambulatoria.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Hospitalización.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Urgencia.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Atención domiciliaria.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Actividades comunitarias.</a:t>
            </a:r>
          </a:p>
        </p:txBody>
      </p:sp>
      <p:pic>
        <p:nvPicPr>
          <p:cNvPr id="15" name="Picture 4" descr="Imagen relacionad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268" y="3220877"/>
            <a:ext cx="1262357" cy="12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Imagen relacionad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293" y="3176476"/>
            <a:ext cx="1993018" cy="132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ángulo redondeado 16"/>
          <p:cNvSpPr/>
          <p:nvPr/>
        </p:nvSpPr>
        <p:spPr>
          <a:xfrm>
            <a:off x="2684136" y="5030929"/>
            <a:ext cx="1315458" cy="97339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6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endParaRPr lang="es-CL" sz="66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2684136" y="3254480"/>
            <a:ext cx="1315458" cy="97339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6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s-CL" sz="66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Bisel 2"/>
          <p:cNvSpPr/>
          <p:nvPr/>
        </p:nvSpPr>
        <p:spPr>
          <a:xfrm>
            <a:off x="1766152" y="3041455"/>
            <a:ext cx="111644" cy="187544"/>
          </a:xfrm>
          <a:prstGeom prst="beve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Bisel 18"/>
          <p:cNvSpPr/>
          <p:nvPr/>
        </p:nvSpPr>
        <p:spPr>
          <a:xfrm>
            <a:off x="1368601" y="3431905"/>
            <a:ext cx="111644" cy="187544"/>
          </a:xfrm>
          <a:prstGeom prst="beve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Bisel 19"/>
          <p:cNvSpPr/>
          <p:nvPr/>
        </p:nvSpPr>
        <p:spPr>
          <a:xfrm>
            <a:off x="1040581" y="5267390"/>
            <a:ext cx="111644" cy="187544"/>
          </a:xfrm>
          <a:prstGeom prst="beve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Bisel 20"/>
          <p:cNvSpPr/>
          <p:nvPr/>
        </p:nvSpPr>
        <p:spPr>
          <a:xfrm>
            <a:off x="1490212" y="4419833"/>
            <a:ext cx="111644" cy="187544"/>
          </a:xfrm>
          <a:prstGeom prst="beve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Bisel 21"/>
          <p:cNvSpPr/>
          <p:nvPr/>
        </p:nvSpPr>
        <p:spPr>
          <a:xfrm>
            <a:off x="1785520" y="5079846"/>
            <a:ext cx="111644" cy="187544"/>
          </a:xfrm>
          <a:prstGeom prst="beve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Bisel 26"/>
          <p:cNvSpPr/>
          <p:nvPr/>
        </p:nvSpPr>
        <p:spPr>
          <a:xfrm>
            <a:off x="1260347" y="2910247"/>
            <a:ext cx="194643" cy="246172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Bisel 27"/>
          <p:cNvSpPr/>
          <p:nvPr/>
        </p:nvSpPr>
        <p:spPr>
          <a:xfrm>
            <a:off x="1117235" y="3333695"/>
            <a:ext cx="194643" cy="246172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Bisel 28"/>
          <p:cNvSpPr/>
          <p:nvPr/>
        </p:nvSpPr>
        <p:spPr>
          <a:xfrm>
            <a:off x="1443559" y="4789714"/>
            <a:ext cx="158298" cy="256160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Bisel 29"/>
          <p:cNvSpPr/>
          <p:nvPr/>
        </p:nvSpPr>
        <p:spPr>
          <a:xfrm>
            <a:off x="1063275" y="3849650"/>
            <a:ext cx="194643" cy="246172"/>
          </a:xfrm>
          <a:prstGeom prst="beve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redondeado 3"/>
          <p:cNvSpPr/>
          <p:nvPr/>
        </p:nvSpPr>
        <p:spPr>
          <a:xfrm>
            <a:off x="1522708" y="2456508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  <p:sp>
        <p:nvSpPr>
          <p:cNvPr id="32" name="Rectángulo redondeado 31"/>
          <p:cNvSpPr/>
          <p:nvPr/>
        </p:nvSpPr>
        <p:spPr>
          <a:xfrm>
            <a:off x="1024535" y="3537747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8</a:t>
            </a:r>
            <a:endParaRPr lang="es-CL" dirty="0"/>
          </a:p>
        </p:txBody>
      </p:sp>
      <p:sp>
        <p:nvSpPr>
          <p:cNvPr id="33" name="Rectángulo redondeado 32"/>
          <p:cNvSpPr/>
          <p:nvPr/>
        </p:nvSpPr>
        <p:spPr>
          <a:xfrm>
            <a:off x="1443426" y="2868560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6</a:t>
            </a:r>
            <a:endParaRPr lang="es-CL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1653599" y="3598529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  <p:sp>
        <p:nvSpPr>
          <p:cNvPr id="35" name="Rectángulo redondeado 34"/>
          <p:cNvSpPr/>
          <p:nvPr/>
        </p:nvSpPr>
        <p:spPr>
          <a:xfrm>
            <a:off x="2026380" y="3408408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  <p:sp>
        <p:nvSpPr>
          <p:cNvPr id="36" name="Rectángulo redondeado 35"/>
          <p:cNvSpPr/>
          <p:nvPr/>
        </p:nvSpPr>
        <p:spPr>
          <a:xfrm>
            <a:off x="904862" y="3963506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5</a:t>
            </a:r>
            <a:endParaRPr lang="es-CL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108716" y="4227873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729698" y="3954273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4</a:t>
            </a:r>
            <a:endParaRPr lang="es-CL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1078792" y="4705649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  <p:sp>
        <p:nvSpPr>
          <p:cNvPr id="40" name="Rectángulo redondeado 39"/>
          <p:cNvSpPr/>
          <p:nvPr/>
        </p:nvSpPr>
        <p:spPr>
          <a:xfrm>
            <a:off x="1304723" y="4970385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2</a:t>
            </a:r>
            <a:endParaRPr lang="es-CL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1954566" y="2981223"/>
            <a:ext cx="146866" cy="174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1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3881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4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45689" y="332656"/>
            <a:ext cx="11164529" cy="1066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RED </a:t>
            </a:r>
            <a:b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</a:br>
            <a:r>
              <a:rPr lang="es-ES_tradnl" sz="3200" b="1" kern="0" dirty="0">
                <a:solidFill>
                  <a:prstClr val="white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ATENCIÓN PRIMARIA  SERVICIO DE SALUD COQUIMBO </a:t>
            </a:r>
            <a:endParaRPr lang="es-ES" sz="3200" b="1" kern="0" dirty="0">
              <a:solidFill>
                <a:prstClr val="white"/>
              </a:solidFill>
              <a:latin typeface="Candara" panose="020E0502030303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0" name="9 Diagrama"/>
          <p:cNvGraphicFramePr/>
          <p:nvPr>
            <p:extLst/>
          </p:nvPr>
        </p:nvGraphicFramePr>
        <p:xfrm>
          <a:off x="4142753" y="59958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401" y="2138516"/>
            <a:ext cx="2754594" cy="3668441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294952" y="4859123"/>
            <a:ext cx="4530791" cy="1079399"/>
          </a:xfrm>
          <a:prstGeom prst="rect">
            <a:avLst/>
          </a:prstGeom>
          <a:solidFill>
            <a:srgbClr val="7F7F7F"/>
          </a:solidFill>
          <a:ln w="76320" cap="sq">
            <a:solidFill>
              <a:srgbClr val="595959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es-ES" altLang="es-CL" sz="1600" b="1" u="sng" dirty="0" smtClean="0">
                <a:solidFill>
                  <a:srgbClr val="FFFFFF"/>
                </a:solidFill>
              </a:rPr>
              <a:t>Posta de </a:t>
            </a:r>
            <a:r>
              <a:rPr lang="es-ES" altLang="es-CL" sz="1600" b="1" u="sng" dirty="0">
                <a:solidFill>
                  <a:srgbClr val="FFFFFF"/>
                </a:solidFill>
              </a:rPr>
              <a:t>Salud Rural </a:t>
            </a:r>
            <a:r>
              <a:rPr lang="es-ES" altLang="es-CL" sz="1600" b="1" dirty="0">
                <a:solidFill>
                  <a:srgbClr val="FFFFFF"/>
                </a:solidFill>
              </a:rPr>
              <a:t>(PSR)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 smtClean="0">
                <a:solidFill>
                  <a:srgbClr val="FFFFFF"/>
                </a:solidFill>
              </a:rPr>
              <a:t>Población </a:t>
            </a:r>
            <a:r>
              <a:rPr lang="es-ES" altLang="es-CL" sz="1600" b="1" dirty="0">
                <a:solidFill>
                  <a:srgbClr val="FFFFFF"/>
                </a:solidFill>
              </a:rPr>
              <a:t>entre </a:t>
            </a:r>
            <a:r>
              <a:rPr lang="es-ES" altLang="es-CL" sz="1600" b="1" dirty="0" smtClean="0">
                <a:solidFill>
                  <a:srgbClr val="FFFFFF"/>
                </a:solidFill>
              </a:rPr>
              <a:t>500 y 4.500 </a:t>
            </a:r>
            <a:r>
              <a:rPr lang="es-ES" altLang="es-CL" sz="1600" b="1" dirty="0">
                <a:solidFill>
                  <a:srgbClr val="FFFFFF"/>
                </a:solidFill>
              </a:rPr>
              <a:t>personas. 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Paramédico permanente y sistema de rondas.</a:t>
            </a:r>
          </a:p>
        </p:txBody>
      </p:sp>
      <p:pic>
        <p:nvPicPr>
          <p:cNvPr id="16" name="Picture 8" descr="Resultado de imagen para playmobil salud rura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918" y="4604461"/>
            <a:ext cx="2439283" cy="182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Resultado de imagen para playmobil enfermer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201" y="5698912"/>
            <a:ext cx="478864" cy="72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Resultado de imagen para playmobil salu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5"/>
          <a:stretch>
            <a:fillRect/>
          </a:stretch>
        </p:blipFill>
        <p:spPr bwMode="auto">
          <a:xfrm>
            <a:off x="4202918" y="3025183"/>
            <a:ext cx="2402618" cy="145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7294952" y="2995687"/>
            <a:ext cx="4530791" cy="1571842"/>
          </a:xfrm>
          <a:prstGeom prst="rect">
            <a:avLst/>
          </a:prstGeom>
          <a:solidFill>
            <a:srgbClr val="7F7F7F"/>
          </a:solidFill>
          <a:ln w="76320" cap="sq">
            <a:solidFill>
              <a:srgbClr val="595959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es-ES" altLang="es-CL" sz="1600" b="1" u="sng" dirty="0">
                <a:solidFill>
                  <a:srgbClr val="FFFFFF"/>
                </a:solidFill>
              </a:rPr>
              <a:t>CECOSF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 smtClean="0">
                <a:solidFill>
                  <a:srgbClr val="FFFFFF"/>
                </a:solidFill>
              </a:rPr>
              <a:t>Menos </a:t>
            </a:r>
            <a:r>
              <a:rPr lang="es-ES" altLang="es-CL" sz="1600" b="1" dirty="0">
                <a:solidFill>
                  <a:srgbClr val="FFFFFF"/>
                </a:solidFill>
              </a:rPr>
              <a:t>de 5.000 usuarios (1 sector del CESFAM externalizado.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 smtClean="0">
                <a:solidFill>
                  <a:srgbClr val="FFFFFF"/>
                </a:solidFill>
              </a:rPr>
              <a:t>Énfasis </a:t>
            </a:r>
            <a:r>
              <a:rPr lang="es-ES" altLang="es-CL" sz="1600" b="1" dirty="0">
                <a:solidFill>
                  <a:srgbClr val="FFFFFF"/>
                </a:solidFill>
              </a:rPr>
              <a:t>promocional y preventivo.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s-ES" altLang="es-CL" sz="1600" b="1" dirty="0">
                <a:solidFill>
                  <a:srgbClr val="FFFFFF"/>
                </a:solidFill>
              </a:rPr>
              <a:t>Complementariedad de cartera con el CESFAM base</a:t>
            </a:r>
            <a:r>
              <a:rPr lang="es-ES" altLang="es-CL" sz="1600" b="1" dirty="0" smtClean="0">
                <a:solidFill>
                  <a:srgbClr val="FFFFFF"/>
                </a:solidFill>
              </a:rPr>
              <a:t>.</a:t>
            </a:r>
            <a:endParaRPr lang="es-ES" altLang="es-CL" sz="1600" b="1" dirty="0">
              <a:solidFill>
                <a:srgbClr val="FFFFFF"/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2684206" y="3229897"/>
            <a:ext cx="1315458" cy="97339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6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s-CL" sz="66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2684206" y="4725519"/>
            <a:ext cx="1315458" cy="97339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6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</a:t>
            </a:r>
            <a:endParaRPr lang="es-CL" sz="66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373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45689" y="332656"/>
            <a:ext cx="11164529" cy="1066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b="1" kern="0" dirty="0">
                <a:solidFill>
                  <a:schemeClr val="bg1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RED </a:t>
            </a:r>
            <a:br>
              <a:rPr lang="es-ES_tradnl" sz="3200" b="1" kern="0" dirty="0">
                <a:solidFill>
                  <a:schemeClr val="bg1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</a:br>
            <a:r>
              <a:rPr lang="es-ES_tradnl" sz="3200" b="1" kern="0" dirty="0">
                <a:solidFill>
                  <a:schemeClr val="bg1"/>
                </a:solidFill>
                <a:latin typeface="Candara" panose="020E0502030303020204" pitchFamily="34" charset="0"/>
                <a:ea typeface="ＭＳ Ｐゴシック" pitchFamily="34" charset="-128"/>
                <a:cs typeface="Arial" panose="020B0604020202020204" pitchFamily="34" charset="0"/>
              </a:rPr>
              <a:t>ATENCIÓN PRIMARIA  SERVICIO DE SALUD COQUIMBO </a:t>
            </a:r>
            <a:endParaRPr lang="es-ES" sz="3200" b="1" kern="0" dirty="0">
              <a:solidFill>
                <a:schemeClr val="bg1"/>
              </a:solidFill>
              <a:latin typeface="Candara" panose="020E0502030303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0" name="9 Diagrama"/>
          <p:cNvGraphicFramePr/>
          <p:nvPr>
            <p:extLst/>
          </p:nvPr>
        </p:nvGraphicFramePr>
        <p:xfrm>
          <a:off x="3215680" y="792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413760"/>
              </p:ext>
            </p:extLst>
          </p:nvPr>
        </p:nvGraphicFramePr>
        <p:xfrm>
          <a:off x="3251307" y="3380327"/>
          <a:ext cx="5987314" cy="3161520"/>
        </p:xfrm>
        <a:graphic>
          <a:graphicData uri="http://schemas.openxmlformats.org/drawingml/2006/table">
            <a:tbl>
              <a:tblPr/>
              <a:tblGrid>
                <a:gridCol w="4079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83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615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Tipo de Establecimiento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HOSPITALES</a:t>
                      </a:r>
                      <a:r>
                        <a:rPr lang="es-ES_tradnl" sz="16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COMUNITARIOS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15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ES_tradn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CENTROS</a:t>
                      </a:r>
                      <a:r>
                        <a:rPr lang="es-ES_tradnl" sz="16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DE SALUD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ES_tradn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15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600" b="0" i="0" u="none" strike="noStrike" kern="120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CECOSF</a:t>
                      </a:r>
                      <a:endParaRPr kumimoji="0" lang="es-CL" sz="1600" b="0" i="0" u="none" strike="noStrike" kern="1200" smtClean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kumimoji="0" lang="es-CL" sz="1600" b="0" i="0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PSR</a:t>
                      </a:r>
                      <a:endParaRPr kumimoji="0" lang="es-CL" sz="1600" b="0" i="0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kumimoji="0" lang="es-CL" sz="1600" b="0" i="0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97</a:t>
                      </a:r>
                      <a:endParaRPr kumimoji="0" lang="es-CL" sz="1600" b="0" i="0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615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57200" rtl="0" eaLnBrk="1" fontAlgn="b" latinLnBrk="0" hangingPunct="1"/>
                      <a:r>
                        <a:rPr kumimoji="0" lang="es-CL" sz="1600" b="0" i="0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SAR</a:t>
                      </a:r>
                      <a:endParaRPr kumimoji="0" lang="es-CL" sz="1600" b="0" i="0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57200" rtl="0" eaLnBrk="1" fontAlgn="b" latinLnBrk="0" hangingPunct="1"/>
                      <a:r>
                        <a:rPr kumimoji="0" lang="es-CL" sz="1600" b="0" i="0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kumimoji="0" lang="es-CL" sz="1600" b="0" i="0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615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SAPU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SUR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CCR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16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6152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UAPO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97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401" y="2138516"/>
            <a:ext cx="2754594" cy="366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 descr="C:\Users\veronica.hitschfeld\Downloads\mapa3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48" y="838748"/>
            <a:ext cx="385714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865206" y="1324418"/>
            <a:ext cx="2533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s-ES_tradnl" sz="2400" dirty="0">
                <a:solidFill>
                  <a:prstClr val="black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Establecimientos de APS </a:t>
            </a:r>
            <a:endParaRPr lang="es-CL" sz="2400" dirty="0">
              <a:solidFill>
                <a:prstClr val="black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3 Flecha derecha"/>
          <p:cNvSpPr/>
          <p:nvPr/>
        </p:nvSpPr>
        <p:spPr>
          <a:xfrm>
            <a:off x="8966023" y="2008657"/>
            <a:ext cx="206420" cy="242455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350">
              <a:solidFill>
                <a:prstClr val="white"/>
              </a:solidFill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6868559" y="1779804"/>
            <a:ext cx="2016342" cy="751221"/>
            <a:chOff x="7067011" y="1154588"/>
            <a:chExt cx="2688453" cy="1001628"/>
          </a:xfrm>
        </p:grpSpPr>
        <p:sp>
          <p:nvSpPr>
            <p:cNvPr id="2" name="1 Rectángulo redondeado"/>
            <p:cNvSpPr/>
            <p:nvPr/>
          </p:nvSpPr>
          <p:spPr>
            <a:xfrm>
              <a:off x="7067011" y="1154588"/>
              <a:ext cx="2688453" cy="991795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342900"/>
              <a:r>
                <a:rPr lang="es-ES_tradnl" b="1" dirty="0">
                  <a:solidFill>
                    <a:prstClr val="black"/>
                  </a:solidFill>
                </a:rPr>
                <a:t>ELQUI</a:t>
              </a:r>
            </a:p>
            <a:p>
              <a:pPr defTabSz="342900"/>
              <a:endParaRPr lang="es-ES_tradnl" sz="1050" b="1" dirty="0">
                <a:solidFill>
                  <a:prstClr val="black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8029543" y="1202108"/>
              <a:ext cx="1515464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s-ES_tradnl" sz="1350" dirty="0" smtClean="0">
                  <a:solidFill>
                    <a:prstClr val="black"/>
                  </a:solidFill>
                </a:rPr>
                <a:t>17 </a:t>
              </a:r>
              <a:r>
                <a:rPr lang="es-ES_tradnl" sz="1350" dirty="0">
                  <a:solidFill>
                    <a:prstClr val="black"/>
                  </a:solidFill>
                </a:rPr>
                <a:t>CESFAM</a:t>
              </a:r>
            </a:p>
            <a:p>
              <a:pPr defTabSz="685800"/>
              <a:r>
                <a:rPr lang="es-ES_tradnl" sz="1350" dirty="0">
                  <a:solidFill>
                    <a:prstClr val="black"/>
                  </a:solidFill>
                </a:rPr>
                <a:t>6</a:t>
              </a:r>
              <a:r>
                <a:rPr lang="es-ES_tradnl" sz="1350" dirty="0" smtClean="0">
                  <a:solidFill>
                    <a:prstClr val="black"/>
                  </a:solidFill>
                </a:rPr>
                <a:t> </a:t>
              </a:r>
              <a:r>
                <a:rPr lang="es-ES_tradnl" sz="1350" dirty="0">
                  <a:solidFill>
                    <a:prstClr val="black"/>
                  </a:solidFill>
                </a:rPr>
                <a:t>CECOSF</a:t>
              </a:r>
            </a:p>
            <a:p>
              <a:pPr defTabSz="685800"/>
              <a:r>
                <a:rPr lang="es-ES_tradnl" sz="1350" dirty="0" smtClean="0">
                  <a:solidFill>
                    <a:prstClr val="black"/>
                  </a:solidFill>
                </a:rPr>
                <a:t>22 </a:t>
              </a:r>
              <a:r>
                <a:rPr lang="es-ES_tradnl" sz="1350" dirty="0">
                  <a:solidFill>
                    <a:prstClr val="black"/>
                  </a:solidFill>
                </a:rPr>
                <a:t>PSR</a:t>
              </a:r>
              <a:endParaRPr lang="es-CL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31" name="30 Rectángulo redondeado"/>
          <p:cNvSpPr/>
          <p:nvPr/>
        </p:nvSpPr>
        <p:spPr>
          <a:xfrm>
            <a:off x="6868560" y="4425975"/>
            <a:ext cx="2016341" cy="74384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342900"/>
            <a:r>
              <a:rPr lang="es-ES_tradnl" b="1" dirty="0">
                <a:solidFill>
                  <a:prstClr val="black"/>
                </a:solidFill>
              </a:rPr>
              <a:t>CHOAPA</a:t>
            </a:r>
          </a:p>
          <a:p>
            <a:pPr defTabSz="342900"/>
            <a:endParaRPr lang="es-ES_tradnl" sz="1050" b="1" dirty="0">
              <a:solidFill>
                <a:prstClr val="black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9252513" y="4543982"/>
            <a:ext cx="1907712" cy="5078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s-CL" sz="1350" dirty="0">
                <a:solidFill>
                  <a:prstClr val="black"/>
                </a:solidFill>
              </a:rPr>
              <a:t>Hospital de Salamanca y Los Vilos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7965179" y="4555524"/>
            <a:ext cx="10183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_tradnl" sz="1350" dirty="0" smtClean="0">
                <a:solidFill>
                  <a:prstClr val="black"/>
                </a:solidFill>
              </a:rPr>
              <a:t>3 </a:t>
            </a:r>
            <a:r>
              <a:rPr lang="es-ES_tradnl" sz="1350" dirty="0">
                <a:solidFill>
                  <a:prstClr val="black"/>
                </a:solidFill>
              </a:rPr>
              <a:t>CESFAM </a:t>
            </a:r>
          </a:p>
          <a:p>
            <a:pPr defTabSz="685800"/>
            <a:r>
              <a:rPr lang="es-ES_tradnl" sz="1350" dirty="0">
                <a:solidFill>
                  <a:prstClr val="black"/>
                </a:solidFill>
              </a:rPr>
              <a:t>36 PSR</a:t>
            </a:r>
            <a:endParaRPr lang="es-CL" sz="1350" dirty="0">
              <a:solidFill>
                <a:prstClr val="black"/>
              </a:solidFill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8967715" y="4688211"/>
            <a:ext cx="206420" cy="242455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350">
              <a:solidFill>
                <a:prstClr val="white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252512" y="1859104"/>
            <a:ext cx="1907712" cy="5078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s-CL" sz="1350" dirty="0">
                <a:solidFill>
                  <a:prstClr val="black"/>
                </a:solidFill>
              </a:rPr>
              <a:t>Hospital de Vicuña y Andacollo</a:t>
            </a:r>
          </a:p>
        </p:txBody>
      </p:sp>
      <p:sp>
        <p:nvSpPr>
          <p:cNvPr id="18" name="25 Flecha derecha"/>
          <p:cNvSpPr/>
          <p:nvPr/>
        </p:nvSpPr>
        <p:spPr>
          <a:xfrm>
            <a:off x="8967189" y="3363010"/>
            <a:ext cx="206420" cy="242455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350">
              <a:solidFill>
                <a:prstClr val="white"/>
              </a:solidFill>
            </a:endParaRPr>
          </a:p>
        </p:txBody>
      </p:sp>
      <p:grpSp>
        <p:nvGrpSpPr>
          <p:cNvPr id="24" name="5 Grupo"/>
          <p:cNvGrpSpPr/>
          <p:nvPr/>
        </p:nvGrpSpPr>
        <p:grpSpPr>
          <a:xfrm>
            <a:off x="6868561" y="3119772"/>
            <a:ext cx="2016340" cy="743846"/>
            <a:chOff x="6843034" y="3173979"/>
            <a:chExt cx="2688453" cy="991795"/>
          </a:xfrm>
        </p:grpSpPr>
        <p:sp>
          <p:nvSpPr>
            <p:cNvPr id="27" name="24 Rectángulo redondeado"/>
            <p:cNvSpPr/>
            <p:nvPr/>
          </p:nvSpPr>
          <p:spPr>
            <a:xfrm>
              <a:off x="6843034" y="3173979"/>
              <a:ext cx="2688453" cy="99179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342900"/>
              <a:r>
                <a:rPr lang="es-ES_tradnl" b="1" dirty="0">
                  <a:solidFill>
                    <a:prstClr val="black"/>
                  </a:solidFill>
                </a:rPr>
                <a:t>LIMARÍ</a:t>
              </a:r>
            </a:p>
            <a:p>
              <a:pPr defTabSz="342900"/>
              <a:endParaRPr lang="es-ES_tradnl" sz="1050" b="1" dirty="0">
                <a:solidFill>
                  <a:prstClr val="black"/>
                </a:solidFill>
              </a:endParaRPr>
            </a:p>
          </p:txBody>
        </p:sp>
        <p:sp>
          <p:nvSpPr>
            <p:cNvPr id="29" name="27 CuadroTexto"/>
            <p:cNvSpPr txBox="1"/>
            <p:nvPr/>
          </p:nvSpPr>
          <p:spPr>
            <a:xfrm>
              <a:off x="7905451" y="3208170"/>
              <a:ext cx="1565998" cy="9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s-ES_tradnl" sz="1350" dirty="0" smtClean="0">
                  <a:solidFill>
                    <a:prstClr val="black"/>
                  </a:solidFill>
                </a:rPr>
                <a:t>11 </a:t>
              </a:r>
              <a:r>
                <a:rPr lang="es-ES_tradnl" sz="1350" dirty="0">
                  <a:solidFill>
                    <a:prstClr val="black"/>
                  </a:solidFill>
                </a:rPr>
                <a:t>CESFAM</a:t>
              </a:r>
            </a:p>
            <a:p>
              <a:pPr defTabSz="685800"/>
              <a:r>
                <a:rPr lang="es-ES_tradnl" sz="1350" dirty="0">
                  <a:solidFill>
                    <a:prstClr val="black"/>
                  </a:solidFill>
                </a:rPr>
                <a:t>4</a:t>
              </a:r>
              <a:r>
                <a:rPr lang="es-ES_tradnl" sz="1350" dirty="0" smtClean="0">
                  <a:solidFill>
                    <a:prstClr val="black"/>
                  </a:solidFill>
                </a:rPr>
                <a:t> </a:t>
              </a:r>
              <a:r>
                <a:rPr lang="es-ES_tradnl" sz="1350" dirty="0">
                  <a:solidFill>
                    <a:prstClr val="black"/>
                  </a:solidFill>
                </a:rPr>
                <a:t>CECOSF</a:t>
              </a:r>
            </a:p>
            <a:p>
              <a:pPr defTabSz="685800"/>
              <a:r>
                <a:rPr lang="es-ES_tradnl" sz="1350" dirty="0" smtClean="0">
                  <a:solidFill>
                    <a:prstClr val="black"/>
                  </a:solidFill>
                </a:rPr>
                <a:t>39 </a:t>
              </a:r>
              <a:r>
                <a:rPr lang="es-ES_tradnl" sz="1350" dirty="0">
                  <a:solidFill>
                    <a:prstClr val="black"/>
                  </a:solidFill>
                </a:rPr>
                <a:t>PSR</a:t>
              </a:r>
              <a:endParaRPr lang="es-CL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30" name="21 CuadroTexto"/>
          <p:cNvSpPr txBox="1"/>
          <p:nvPr/>
        </p:nvSpPr>
        <p:spPr>
          <a:xfrm>
            <a:off x="9252513" y="3341627"/>
            <a:ext cx="1907711" cy="30008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s-CL" sz="1350" dirty="0">
                <a:solidFill>
                  <a:prstClr val="black"/>
                </a:solidFill>
              </a:rPr>
              <a:t>Hospital de Combarbalá</a:t>
            </a:r>
          </a:p>
        </p:txBody>
      </p:sp>
    </p:spTree>
    <p:extLst>
      <p:ext uri="{BB962C8B-B14F-4D97-AF65-F5344CB8AC3E}">
        <p14:creationId xmlns:p14="http://schemas.microsoft.com/office/powerpoint/2010/main" val="35343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8"/>
          </p:nvPr>
        </p:nvSpPr>
        <p:spPr>
          <a:xfrm>
            <a:off x="2054578" y="1697376"/>
            <a:ext cx="8026398" cy="3528798"/>
          </a:xfrm>
        </p:spPr>
        <p:txBody>
          <a:bodyPr>
            <a:normAutofit/>
          </a:bodyPr>
          <a:lstStyle/>
          <a:p>
            <a:pPr algn="just"/>
            <a:r>
              <a:rPr lang="es-CL" sz="2000" b="1" u="sng" dirty="0">
                <a:solidFill>
                  <a:schemeClr val="tx2"/>
                </a:solidFill>
                <a:latin typeface="Candara" panose="020E0502030303020204" pitchFamily="34" charset="0"/>
              </a:rPr>
              <a:t>El Arsenal Farmacológico </a:t>
            </a:r>
            <a:r>
              <a:rPr lang="es-CL" sz="2000" dirty="0">
                <a:latin typeface="Candara" panose="020E0502030303020204" pitchFamily="34" charset="0"/>
              </a:rPr>
              <a:t>es una lista básica de medicamentos para atender los requerimientos establecidos en los esquemas terapéuticos del establecimiento, cuyo objetivo es orientar la conducta de prescripción.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2"/>
          </p:nvPr>
        </p:nvSpPr>
        <p:spPr>
          <a:xfrm>
            <a:off x="1524000" y="392290"/>
            <a:ext cx="9144000" cy="6808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pt-BR" sz="2400" b="0" dirty="0">
                <a:solidFill>
                  <a:schemeClr val="tx2"/>
                </a:solidFill>
                <a:latin typeface="Candara" panose="020E0502030303020204" pitchFamily="34" charset="0"/>
              </a:rPr>
              <a:t>ACTUALIZACIÓN ARSENAL FARMACOLÓGICO APS 2018 - 2020</a:t>
            </a:r>
            <a:endParaRPr lang="es-CL" sz="2400" b="0" dirty="0">
              <a:solidFill>
                <a:schemeClr val="tx2"/>
              </a:solidFill>
              <a:latin typeface="Candara" panose="020E0502030303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635" y="4625646"/>
            <a:ext cx="2408129" cy="205453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54578" y="3278524"/>
            <a:ext cx="791351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sz="2000" dirty="0">
                <a:latin typeface="Candara" panose="020E0502030303020204" pitchFamily="34" charset="0"/>
              </a:rPr>
              <a:t>El Arsenal Farmacológico de APS, es visado por la Seremi de Salud y se encuentra publicado en la página web del SS </a:t>
            </a:r>
            <a:r>
              <a:rPr lang="es-CL" sz="2000" dirty="0" smtClean="0">
                <a:latin typeface="Candara" panose="020E0502030303020204" pitchFamily="34" charset="0"/>
              </a:rPr>
              <a:t>Coquimbo. Es </a:t>
            </a:r>
            <a:r>
              <a:rPr lang="es-CL" sz="2000" dirty="0">
                <a:latin typeface="Candara" panose="020E0502030303020204" pitchFamily="34" charset="0"/>
              </a:rPr>
              <a:t>propuesto, revisado y actualizado cada 2 años por el Comité de Farmacia </a:t>
            </a:r>
            <a:r>
              <a:rPr lang="es-CL" sz="2000" dirty="0" smtClean="0">
                <a:latin typeface="Candara" panose="020E0502030303020204" pitchFamily="34" charset="0"/>
              </a:rPr>
              <a:t>y </a:t>
            </a:r>
            <a:r>
              <a:rPr lang="es-CL" sz="2000" dirty="0">
                <a:latin typeface="Candara" panose="020E0502030303020204" pitchFamily="34" charset="0"/>
              </a:rPr>
              <a:t>Terapéutica del Hospital o del Comité de Farmacia de la Red Asistencial para la APS</a:t>
            </a:r>
            <a:r>
              <a:rPr lang="es-CL" dirty="0" smtClean="0">
                <a:latin typeface="Candara" panose="020E0502030303020204" pitchFamily="34" charset="0"/>
              </a:rPr>
              <a:t>.</a:t>
            </a:r>
          </a:p>
          <a:p>
            <a:pPr algn="just"/>
            <a:endParaRPr lang="es-CL" dirty="0" smtClean="0">
              <a:latin typeface="Candara" panose="020E0502030303020204" pitchFamily="34" charset="0"/>
            </a:endParaRPr>
          </a:p>
          <a:p>
            <a:pPr algn="just"/>
            <a:r>
              <a:rPr lang="es-CL" sz="2000" dirty="0">
                <a:latin typeface="Candara" panose="020E0502030303020204" pitchFamily="34" charset="0"/>
              </a:rPr>
              <a:t>Las PSR tienen su propio Arsenal Básico para manejo de los  TENS.</a:t>
            </a:r>
          </a:p>
          <a:p>
            <a:pPr algn="just"/>
            <a:endParaRPr lang="es-CL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80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8"/>
          </p:nvPr>
        </p:nvSpPr>
        <p:spPr>
          <a:xfrm>
            <a:off x="2957690" y="1320800"/>
            <a:ext cx="7303911" cy="4951198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Artrosis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Cardiovascular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Epilepsia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IRA-ERA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 err="1" smtClean="0">
                <a:solidFill>
                  <a:schemeClr val="tx1"/>
                </a:solidFill>
              </a:rPr>
              <a:t>Hipotiroisdismo</a:t>
            </a:r>
            <a:endParaRPr lang="es-CL" altLang="es-CL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 smtClean="0">
                <a:solidFill>
                  <a:schemeClr val="tx1"/>
                </a:solidFill>
              </a:rPr>
              <a:t>Parkinson</a:t>
            </a:r>
            <a:endParaRPr lang="es-CL" altLang="es-CL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De la Mujer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Climaterio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>
                <a:solidFill>
                  <a:schemeClr val="tx1"/>
                </a:solidFill>
              </a:rPr>
              <a:t>Presbicia Adulto </a:t>
            </a:r>
            <a:r>
              <a:rPr lang="es-CL" altLang="es-CL" dirty="0" smtClean="0">
                <a:solidFill>
                  <a:schemeClr val="tx1"/>
                </a:solidFill>
              </a:rPr>
              <a:t>mayor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 smtClean="0">
                <a:solidFill>
                  <a:schemeClr val="tx1"/>
                </a:solidFill>
              </a:rPr>
              <a:t>Chagas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dirty="0" smtClean="0">
                <a:solidFill>
                  <a:schemeClr val="tx1"/>
                </a:solidFill>
              </a:rPr>
              <a:t>TBC</a:t>
            </a:r>
          </a:p>
          <a:p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2"/>
          </p:nvPr>
        </p:nvSpPr>
        <p:spPr>
          <a:xfrm>
            <a:off x="3705577" y="445912"/>
            <a:ext cx="5257800" cy="990600"/>
          </a:xfrm>
        </p:spPr>
        <p:txBody>
          <a:bodyPr/>
          <a:lstStyle/>
          <a:p>
            <a:r>
              <a:rPr lang="es-CL" dirty="0" smtClean="0"/>
              <a:t>Programas Ministeriales en APS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996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8"/>
          </p:nvPr>
        </p:nvSpPr>
        <p:spPr>
          <a:xfrm>
            <a:off x="2099734" y="824090"/>
            <a:ext cx="8161867" cy="57234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CL" altLang="es-CL" sz="1600" b="1" u="sng" dirty="0">
                <a:solidFill>
                  <a:schemeClr val="accent1">
                    <a:lumMod val="75000"/>
                  </a:schemeClr>
                </a:solidFill>
              </a:rPr>
              <a:t>¿ Qué significa?</a:t>
            </a:r>
          </a:p>
          <a:p>
            <a:pPr algn="just">
              <a:lnSpc>
                <a:spcPct val="150000"/>
              </a:lnSpc>
              <a:defRPr/>
            </a:pPr>
            <a:r>
              <a:rPr lang="es-CL" altLang="es-CL" sz="1600" dirty="0">
                <a:solidFill>
                  <a:schemeClr val="tx1"/>
                </a:solidFill>
              </a:rPr>
              <a:t>Fondo de Farmacia y se implementó en el año 2014, con el objetivo de entregar oportuna y gratuitamente los medicamentos para el tratamiento de Hipertensión, Diabetes Mellitus II, Colesterol alto.</a:t>
            </a:r>
          </a:p>
          <a:p>
            <a:pPr algn="just">
              <a:lnSpc>
                <a:spcPct val="150000"/>
              </a:lnSpc>
              <a:defRPr/>
            </a:pPr>
            <a:endParaRPr lang="es-CL" altLang="es-CL" sz="1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s-CL" altLang="es-CL" sz="1600" b="1" u="sng" dirty="0">
                <a:solidFill>
                  <a:schemeClr val="accent1">
                    <a:lumMod val="75000"/>
                  </a:schemeClr>
                </a:solidFill>
              </a:rPr>
              <a:t>¿Qué entrega?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altLang="es-CL" sz="1600" dirty="0">
                <a:solidFill>
                  <a:schemeClr val="tx1"/>
                </a:solidFill>
              </a:rPr>
              <a:t>Medicamentos para HTA, DM II, Colesterol alto.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>
                <a:solidFill>
                  <a:schemeClr val="tx1"/>
                </a:solidFill>
              </a:rPr>
              <a:t>Insumos para el manejo avanzado de heridas de Pie Diabético.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>
                <a:solidFill>
                  <a:schemeClr val="tx1"/>
                </a:solidFill>
              </a:rPr>
              <a:t>Pastilleros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>
                <a:solidFill>
                  <a:schemeClr val="tx1"/>
                </a:solidFill>
              </a:rPr>
              <a:t>Bolso térmico con congelante para insulinas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>
                <a:solidFill>
                  <a:schemeClr val="tx1"/>
                </a:solidFill>
              </a:rPr>
              <a:t>Máquinas </a:t>
            </a:r>
            <a:r>
              <a:rPr lang="es-CL" sz="1600" dirty="0" err="1">
                <a:solidFill>
                  <a:schemeClr val="tx1"/>
                </a:solidFill>
              </a:rPr>
              <a:t>hemoglucotest</a:t>
            </a:r>
            <a:r>
              <a:rPr lang="es-CL" sz="1600" dirty="0">
                <a:solidFill>
                  <a:schemeClr val="tx1"/>
                </a:solidFill>
              </a:rPr>
              <a:t>-cinta medidora de glicemia-lancetas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>
                <a:solidFill>
                  <a:schemeClr val="tx1"/>
                </a:solidFill>
              </a:rPr>
              <a:t>Recurso humano: TENS y Q.F.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s-CL" sz="1600" dirty="0" err="1">
                <a:solidFill>
                  <a:schemeClr val="tx1"/>
                </a:solidFill>
              </a:rPr>
              <a:t>Contactabilidad</a:t>
            </a:r>
            <a:endParaRPr lang="es-CL" sz="1600" dirty="0">
              <a:solidFill>
                <a:schemeClr val="tx1"/>
              </a:solidFill>
            </a:endParaRPr>
          </a:p>
          <a:p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2"/>
          </p:nvPr>
        </p:nvSpPr>
        <p:spPr>
          <a:xfrm>
            <a:off x="3479800" y="299157"/>
            <a:ext cx="5257800" cy="524932"/>
          </a:xfrm>
        </p:spPr>
        <p:txBody>
          <a:bodyPr/>
          <a:lstStyle/>
          <a:p>
            <a:pPr algn="ctr"/>
            <a:r>
              <a:rPr lang="es-CL" dirty="0" smtClean="0"/>
              <a:t>FOFAR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322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/>
          <p:cNvSpPr txBox="1">
            <a:spLocks/>
          </p:cNvSpPr>
          <p:nvPr/>
        </p:nvSpPr>
        <p:spPr>
          <a:xfrm>
            <a:off x="7214310" y="3389221"/>
            <a:ext cx="4786346" cy="491942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23" name="Textfeld 22"/>
          <p:cNvSpPr txBox="1">
            <a:spLocks/>
          </p:cNvSpPr>
          <p:nvPr/>
        </p:nvSpPr>
        <p:spPr>
          <a:xfrm>
            <a:off x="7214310" y="4074727"/>
            <a:ext cx="4786346" cy="491942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498443" y="188640"/>
            <a:ext cx="86375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CARTERA DE LABORATORIO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/>
          </p:nvPr>
        </p:nvGraphicFramePr>
        <p:xfrm>
          <a:off x="2567608" y="908720"/>
          <a:ext cx="3168352" cy="5592638"/>
        </p:xfrm>
        <a:graphic>
          <a:graphicData uri="http://schemas.openxmlformats.org/drawingml/2006/table">
            <a:tbl>
              <a:tblPr/>
              <a:tblGrid>
                <a:gridCol w="3168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29313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HEMATOLOGIA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HEMATOCRITO 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HEMOGLOBINA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HEMOGRAMA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TIEMPO DE PROTOMBINA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TTPA ( O TTPK 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HEMOGLOBINA GLICOSILADA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VELOCIDAD DE SEDIMENTACIÓN ( VHS 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BIOQUIMICA SANGUÍNEA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ACIDO ÚRICO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BILIRRUBINA TOTAL Y CONJUGADA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COLESTEROL TOTAL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COLESTEROL HDL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CREATININA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CREATIN QUINASA CK TOTAL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DEPURACIÓN DE CREATININA ( CLEREANCE 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FOSFATASAS ALCALINAS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GLUCOSA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PROTEÍNAS TOTALES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TEST DE TOLERANCIA A LA GLUCOSA ( TTG </a:t>
                      </a:r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Ó</a:t>
                      </a:r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PTGO 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TRANSAMINASA, OXALACETICA (GOT/AST),  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TRANSAMINASA, PIRUVICA (GPT/ALT)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TRIGLICÉRIDOS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UREA ( O NITRÓGENO UREICO 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PERFIL HEPATICO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ELECTROLITOS PLASMATICOS (</a:t>
                      </a:r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</a:t>
                      </a:r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, K y CL)</a:t>
                      </a:r>
                    </a:p>
                  </a:txBody>
                  <a:tcPr marL="7607" marR="7607" marT="760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PERFIL LIPIDICO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TIROESTIMULANTE ( TSH )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T4 LIBRE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8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T3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9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T4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0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PERFIL BIOQUIMICO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1"/>
                  </a:ext>
                </a:extLst>
              </a:tr>
              <a:tr h="12931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GGT (GAMMA GLUTAMILTRANSPEPTIDASA)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2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SCREENING DE DROGAS (LITIO, ACIDO VALPROICO, CARBAMAZEPINA, DIAZEPAM, FENOBARBITAL, FENITOINA)</a:t>
                      </a:r>
                    </a:p>
                  </a:txBody>
                  <a:tcPr marL="7607" marR="7607" marT="76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3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5429781"/>
            <a:ext cx="33147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6312024" y="908721"/>
          <a:ext cx="3240360" cy="4621095"/>
        </p:xfrm>
        <a:graphic>
          <a:graphicData uri="http://schemas.openxmlformats.org/drawingml/2006/table">
            <a:tbl>
              <a:tblPr/>
              <a:tblGrid>
                <a:gridCol w="3240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6796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ORINAS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CREATININA CUANTITATIVA EN ORINA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GONADOTROFINA CORIONICA (TEST EMBARAZO)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FISICO QUÍMICO DE ORINA ( aspecto, color, densidad 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ORINA </a:t>
                      </a:r>
                      <a:r>
                        <a:rPr lang="es-ES_tradnl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COMPLETA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MICROALBUMINURIA CUANTITATIVA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PROTEÍNAS ( CUANTITATIVAS ) EN ORINA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DEPOSICIONES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LEUCOCITOS FECALES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SANGRE EN DEPOSICIONES (HEMORRAGIAS OCULTAS)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AZUCARES REDUCTORES ( PH Y FELLING 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INMUNOLOGIA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FACTOR REUMATOIDEO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MICROBIOLOGIA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820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EXAMEN DIRECTO AL FRESCO </a:t>
                      </a:r>
                      <a:endParaRPr lang="es-ES_tradnl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ctr"/>
                      <a:r>
                        <a:rPr lang="es-ES_tradnl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(incluye </a:t>
                      </a:r>
                      <a:r>
                        <a:rPr lang="es-ES_tradnl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trichomonas</a:t>
                      </a:r>
                      <a:r>
                        <a:rPr lang="es-ES_tradnl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_tradnl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 </a:t>
                      </a:r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flujo </a:t>
                      </a:r>
                      <a:r>
                        <a:rPr lang="es-ES_tradnl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vaginal)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V. D. R. L.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UROCULTIVO ( recuento de colonias y antibiograma 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GRAM ( de flujo vaginal 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CULTIVO PARA GONOCOCO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3820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ANTIBIOGRAMA CORRIENTE </a:t>
                      </a:r>
                      <a:r>
                        <a:rPr lang="es-ES_tradnl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(en </a:t>
                      </a:r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caso de hallazgo de gonococo )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PARASITOLOGIA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COPROPARASITOLÓGICO SERIADO, MÉTODO PAF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EXAMEN DE GRAHAM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7565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DIAGNÓSTICO DE GUSANOS MACROSCÓPICOS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76067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FLUJO VAGINAL O SECRECION URETRAL</a:t>
                      </a:r>
                    </a:p>
                  </a:txBody>
                  <a:tcPr marL="10357" marR="10357" marT="103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6023992" y="564136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/>
              <a:t>Test Elisa para </a:t>
            </a:r>
            <a:r>
              <a:rPr lang="es-ES_tradnl" sz="1400" dirty="0" smtClean="0"/>
              <a:t>CHAGAS</a:t>
            </a:r>
          </a:p>
          <a:p>
            <a:r>
              <a:rPr lang="es-ES_tradnl" sz="1400" dirty="0" err="1" smtClean="0"/>
              <a:t>Baciloscopias</a:t>
            </a:r>
            <a:r>
              <a:rPr lang="es-ES_tradnl" sz="1400" dirty="0" smtClean="0"/>
              <a:t> /cultivo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25733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98443" y="482707"/>
            <a:ext cx="86375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s-ES" sz="3200" dirty="0">
                <a:solidFill>
                  <a:schemeClr val="accent1">
                    <a:lumMod val="75000"/>
                  </a:schemeClr>
                </a:solidFill>
              </a:rPr>
              <a:t>CARTERA DE PRESTACIONES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75520" y="1340769"/>
            <a:ext cx="65527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pPr algn="ctr">
              <a:defRPr/>
            </a:pP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Otros Ex</a:t>
            </a:r>
            <a:r>
              <a:rPr lang="es-ES_tradnl" sz="2400" dirty="0">
                <a:solidFill>
                  <a:schemeClr val="accent1">
                    <a:lumMod val="75000"/>
                  </a:schemeClr>
                </a:solidFill>
              </a:rPr>
              <a:t>á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menes de Apoyo Diagnóstico: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31704" y="2060848"/>
            <a:ext cx="6480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" dirty="0" err="1"/>
              <a:t>Ecotomograf</a:t>
            </a:r>
            <a:r>
              <a:rPr lang="es-ES_tradnl" dirty="0" err="1"/>
              <a:t>ía</a:t>
            </a:r>
            <a:r>
              <a:rPr lang="es-ES_tradnl" dirty="0"/>
              <a:t> Abdominal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/>
              <a:t>Ecografía 1 trimestre embarazo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/>
              <a:t>Mamografía, Ecografía mamaria 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err="1"/>
              <a:t>Rx</a:t>
            </a:r>
            <a:r>
              <a:rPr lang="es-ES_tradnl" dirty="0"/>
              <a:t> Pelvis 3 meses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err="1"/>
              <a:t>Rx</a:t>
            </a:r>
            <a:r>
              <a:rPr lang="es-ES_tradnl" dirty="0"/>
              <a:t> </a:t>
            </a:r>
            <a:r>
              <a:rPr lang="es-ES_tradnl" dirty="0" err="1"/>
              <a:t>Torax</a:t>
            </a:r>
            <a:r>
              <a:rPr lang="es-ES_tradnl" dirty="0"/>
              <a:t> IRA, ERA, NAC, TBC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/>
              <a:t>Fondo de Ojo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/>
              <a:t>Audiometría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/>
              <a:t>Endoscopias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err="1"/>
              <a:t>Rx</a:t>
            </a:r>
            <a:r>
              <a:rPr lang="es-ES_tradnl" dirty="0"/>
              <a:t> dental</a:t>
            </a:r>
          </a:p>
          <a:p>
            <a:pPr marL="285750" indent="-285750">
              <a:buFont typeface="Arial" charset="0"/>
              <a:buChar char="•"/>
            </a:pP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7176120" y="5050657"/>
            <a:ext cx="216024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_tradnl" dirty="0"/>
              <a:t>PSF, PRAPS, GES</a:t>
            </a:r>
            <a:endParaRPr lang="es-CL" dirty="0"/>
          </a:p>
        </p:txBody>
      </p:sp>
      <p:sp>
        <p:nvSpPr>
          <p:cNvPr id="6" name="5 Flecha doblada hacia arriba"/>
          <p:cNvSpPr/>
          <p:nvPr/>
        </p:nvSpPr>
        <p:spPr>
          <a:xfrm rot="5400000">
            <a:off x="6114002" y="4627901"/>
            <a:ext cx="828092" cy="756084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1641536"/>
            <a:ext cx="1809552" cy="135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24" y="5733257"/>
            <a:ext cx="44958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4725145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284" y="3301031"/>
            <a:ext cx="1819077" cy="134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09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21 CuadroTexto"/>
          <p:cNvSpPr txBox="1"/>
          <p:nvPr/>
        </p:nvSpPr>
        <p:spPr>
          <a:xfrm>
            <a:off x="985833" y="2972522"/>
            <a:ext cx="15841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2400" dirty="0" err="1" smtClean="0"/>
              <a:t>RISS</a:t>
            </a:r>
            <a:endParaRPr lang="es-CL" sz="2400" dirty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736026" y="306638"/>
            <a:ext cx="58428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pPr algn="ctr">
              <a:defRPr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IAAPS 2020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ACTIVIDAD GENERAL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062564"/>
              </p:ext>
            </p:extLst>
          </p:nvPr>
        </p:nvGraphicFramePr>
        <p:xfrm>
          <a:off x="3593051" y="1780878"/>
          <a:ext cx="2088232" cy="528541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8541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EMP hombres 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y mujeres de 20 </a:t>
                      </a:r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 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64 </a:t>
                      </a:r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años (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25%)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657630"/>
              </p:ext>
            </p:extLst>
          </p:nvPr>
        </p:nvGraphicFramePr>
        <p:xfrm>
          <a:off x="3594012" y="2394670"/>
          <a:ext cx="2088232" cy="413379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13379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EMP 65 y 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más </a:t>
                      </a:r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años (</a:t>
                      </a:r>
                      <a:r>
                        <a:rPr lang="es-ES_tradn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55%)</a:t>
                      </a:r>
                      <a:endParaRPr lang="es-ES_trad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70907"/>
              </p:ext>
            </p:extLst>
          </p:nvPr>
        </p:nvGraphicFramePr>
        <p:xfrm>
          <a:off x="8783780" y="3552592"/>
          <a:ext cx="2701867" cy="733149"/>
        </p:xfrm>
        <a:graphic>
          <a:graphicData uri="http://schemas.openxmlformats.org/drawingml/2006/table">
            <a:tbl>
              <a:tblPr/>
              <a:tblGrid>
                <a:gridCol w="27018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331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Ingreso precoz de mujeres a control de embarazo (90%)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50443"/>
              </p:ext>
            </p:extLst>
          </p:nvPr>
        </p:nvGraphicFramePr>
        <p:xfrm>
          <a:off x="5948685" y="4475341"/>
          <a:ext cx="2209662" cy="712708"/>
        </p:xfrm>
        <a:graphic>
          <a:graphicData uri="http://schemas.openxmlformats.org/drawingml/2006/table">
            <a:tbl>
              <a:tblPr/>
              <a:tblGrid>
                <a:gridCol w="22096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270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Proporción de población de 7 a menos de 20 años con alta odontológica total (21%)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963557"/>
              </p:ext>
            </p:extLst>
          </p:nvPr>
        </p:nvGraphicFramePr>
        <p:xfrm>
          <a:off x="8778542" y="1321353"/>
          <a:ext cx="2716772" cy="779844"/>
        </p:xfrm>
        <a:graphic>
          <a:graphicData uri="http://schemas.openxmlformats.org/drawingml/2006/table">
            <a:tbl>
              <a:tblPr/>
              <a:tblGrid>
                <a:gridCol w="2716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7984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efectiva DM2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 personas de 15 y mas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años (30%)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524806"/>
              </p:ext>
            </p:extLst>
          </p:nvPr>
        </p:nvGraphicFramePr>
        <p:xfrm>
          <a:off x="8783779" y="2160560"/>
          <a:ext cx="2701868" cy="623092"/>
        </p:xfrm>
        <a:graphic>
          <a:graphicData uri="http://schemas.openxmlformats.org/drawingml/2006/table">
            <a:tbl>
              <a:tblPr/>
              <a:tblGrid>
                <a:gridCol w="27018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2309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HTA en personas de 15 y mas años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(54%)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031704"/>
              </p:ext>
            </p:extLst>
          </p:nvPr>
        </p:nvGraphicFramePr>
        <p:xfrm>
          <a:off x="5940058" y="1796681"/>
          <a:ext cx="2220688" cy="867957"/>
        </p:xfrm>
        <a:graphic>
          <a:graphicData uri="http://schemas.openxmlformats.org/drawingml/2006/table">
            <a:tbl>
              <a:tblPr/>
              <a:tblGrid>
                <a:gridCol w="22206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6795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de Evaluación del desarrollo Psicomotor de niños/as de 12 a 23 meses bajo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control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95%)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028714"/>
              </p:ext>
            </p:extLst>
          </p:nvPr>
        </p:nvGraphicFramePr>
        <p:xfrm>
          <a:off x="3587834" y="2901441"/>
          <a:ext cx="2100442" cy="426720"/>
        </p:xfrm>
        <a:graphic>
          <a:graphicData uri="http://schemas.openxmlformats.org/drawingml/2006/table">
            <a:tbl>
              <a:tblPr/>
              <a:tblGrid>
                <a:gridCol w="21004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495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Tasa visita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domiciliaria integral (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0,22)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864273"/>
              </p:ext>
            </p:extLst>
          </p:nvPr>
        </p:nvGraphicFramePr>
        <p:xfrm>
          <a:off x="3589217" y="4341983"/>
          <a:ext cx="2122809" cy="853440"/>
        </p:xfrm>
        <a:graphic>
          <a:graphicData uri="http://schemas.openxmlformats.org/drawingml/2006/table">
            <a:tbl>
              <a:tblPr/>
              <a:tblGrid>
                <a:gridCol w="21228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de Atención Integral de trastornos mentales en personas de </a:t>
                      </a:r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y más años (17%)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993644"/>
              </p:ext>
            </p:extLst>
          </p:nvPr>
        </p:nvGraphicFramePr>
        <p:xfrm>
          <a:off x="8773622" y="4346135"/>
          <a:ext cx="2723900" cy="841914"/>
        </p:xfrm>
        <a:graphic>
          <a:graphicData uri="http://schemas.openxmlformats.org/drawingml/2006/table">
            <a:tbl>
              <a:tblPr/>
              <a:tblGrid>
                <a:gridCol w="2723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419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Porcentaje de adolescentes inscritos de 15 a 19 años bajo control de regulación de la fertilidad (25%)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4996790" y="5759357"/>
            <a:ext cx="16813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/>
              <a:t>Producción</a:t>
            </a:r>
            <a:endParaRPr lang="es-CL" sz="2400" dirty="0"/>
          </a:p>
        </p:txBody>
      </p:sp>
      <p:sp>
        <p:nvSpPr>
          <p:cNvPr id="20" name="19 Flecha abajo"/>
          <p:cNvSpPr/>
          <p:nvPr/>
        </p:nvSpPr>
        <p:spPr>
          <a:xfrm>
            <a:off x="1597901" y="5316486"/>
            <a:ext cx="360040" cy="432048"/>
          </a:xfrm>
          <a:prstGeom prst="down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20 CuadroTexto"/>
          <p:cNvSpPr txBox="1"/>
          <p:nvPr/>
        </p:nvSpPr>
        <p:spPr>
          <a:xfrm>
            <a:off x="612214" y="3972512"/>
            <a:ext cx="20233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2400" dirty="0" smtClean="0"/>
              <a:t>Estrategia RISS</a:t>
            </a:r>
            <a:endParaRPr lang="es-CL" sz="24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985833" y="5748534"/>
            <a:ext cx="15841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2400" dirty="0" smtClean="0"/>
              <a:t>Impacto</a:t>
            </a:r>
            <a:endParaRPr lang="es-CL" sz="2400" dirty="0"/>
          </a:p>
        </p:txBody>
      </p:sp>
      <p:sp>
        <p:nvSpPr>
          <p:cNvPr id="23" name="22 Flecha abajo"/>
          <p:cNvSpPr/>
          <p:nvPr/>
        </p:nvSpPr>
        <p:spPr>
          <a:xfrm>
            <a:off x="1597901" y="2556438"/>
            <a:ext cx="360040" cy="432048"/>
          </a:xfrm>
          <a:prstGeom prst="downArrow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23 Flecha abajo"/>
          <p:cNvSpPr/>
          <p:nvPr/>
        </p:nvSpPr>
        <p:spPr>
          <a:xfrm>
            <a:off x="9905747" y="5316486"/>
            <a:ext cx="360040" cy="432048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25" name="Tab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876847"/>
              </p:ext>
            </p:extLst>
          </p:nvPr>
        </p:nvGraphicFramePr>
        <p:xfrm>
          <a:off x="8783780" y="2851252"/>
          <a:ext cx="2701867" cy="640080"/>
        </p:xfrm>
        <a:graphic>
          <a:graphicData uri="http://schemas.openxmlformats.org/drawingml/2006/table">
            <a:tbl>
              <a:tblPr/>
              <a:tblGrid>
                <a:gridCol w="27018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39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de vacunación anti influenza en población objetivo</a:t>
                      </a:r>
                    </a:p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(80%)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259286"/>
              </p:ext>
            </p:extLst>
          </p:nvPr>
        </p:nvGraphicFramePr>
        <p:xfrm>
          <a:off x="417513" y="1635317"/>
          <a:ext cx="2776949" cy="853440"/>
        </p:xfrm>
        <a:graphic>
          <a:graphicData uri="http://schemas.openxmlformats.org/drawingml/2006/table">
            <a:tbl>
              <a:tblPr/>
              <a:tblGrid>
                <a:gridCol w="27769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39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Continuidad</a:t>
                      </a:r>
                      <a:r>
                        <a:rPr lang="es-E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de la atención </a:t>
                      </a:r>
                    </a:p>
                    <a:p>
                      <a:pPr algn="ctr" fontAlgn="ctr"/>
                      <a:r>
                        <a:rPr lang="es-E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L-V 8:00 a 20:00 hrs. y </a:t>
                      </a:r>
                    </a:p>
                    <a:p>
                      <a:pPr algn="ctr" fontAlgn="ctr"/>
                      <a:r>
                        <a:rPr lang="es-ES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Sab</a:t>
                      </a:r>
                      <a:r>
                        <a:rPr lang="es-E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. de 9:00 a 13:00 hrs. </a:t>
                      </a:r>
                    </a:p>
                    <a:p>
                      <a:pPr algn="ctr" fontAlgn="ctr"/>
                      <a:r>
                        <a:rPr lang="es-E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Fármacos trazadores disponibles.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la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835304"/>
              </p:ext>
            </p:extLst>
          </p:nvPr>
        </p:nvGraphicFramePr>
        <p:xfrm>
          <a:off x="419199" y="1052919"/>
          <a:ext cx="2775262" cy="523980"/>
        </p:xfrm>
        <a:graphic>
          <a:graphicData uri="http://schemas.openxmlformats.org/drawingml/2006/table">
            <a:tbl>
              <a:tblPr/>
              <a:tblGrid>
                <a:gridCol w="27752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39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Establecimientos auto evaluados MAIS (100%)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17954"/>
              </p:ext>
            </p:extLst>
          </p:nvPr>
        </p:nvGraphicFramePr>
        <p:xfrm>
          <a:off x="5948685" y="2768168"/>
          <a:ext cx="2212130" cy="853440"/>
        </p:xfrm>
        <a:graphic>
          <a:graphicData uri="http://schemas.openxmlformats.org/drawingml/2006/table">
            <a:tbl>
              <a:tblPr/>
              <a:tblGrid>
                <a:gridCol w="221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39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Tasa de consultas de morbilidad  y de controles médicos, por habitante año</a:t>
                      </a:r>
                    </a:p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(1,2)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Tabla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344671"/>
              </p:ext>
            </p:extLst>
          </p:nvPr>
        </p:nvGraphicFramePr>
        <p:xfrm>
          <a:off x="5948685" y="3728346"/>
          <a:ext cx="2212130" cy="640080"/>
        </p:xfrm>
        <a:graphic>
          <a:graphicData uri="http://schemas.openxmlformats.org/drawingml/2006/table">
            <a:tbl>
              <a:tblPr/>
              <a:tblGrid>
                <a:gridCol w="221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39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Porcentaje de consultas y controles resueltos en APS </a:t>
                      </a:r>
                    </a:p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(&gt; 90%)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292195"/>
              </p:ext>
            </p:extLst>
          </p:nvPr>
        </p:nvGraphicFramePr>
        <p:xfrm>
          <a:off x="3594014" y="3410106"/>
          <a:ext cx="2106138" cy="841914"/>
        </p:xfrm>
        <a:graphic>
          <a:graphicData uri="http://schemas.openxmlformats.org/drawingml/2006/table">
            <a:tbl>
              <a:tblPr/>
              <a:tblGrid>
                <a:gridCol w="21061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4191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de control de salud integral a adolescentes de 10 a 14 años (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247525"/>
              </p:ext>
            </p:extLst>
          </p:nvPr>
        </p:nvGraphicFramePr>
        <p:xfrm>
          <a:off x="418135" y="4462416"/>
          <a:ext cx="2799131" cy="712708"/>
        </p:xfrm>
        <a:graphic>
          <a:graphicData uri="http://schemas.openxmlformats.org/drawingml/2006/table">
            <a:tbl>
              <a:tblPr/>
              <a:tblGrid>
                <a:gridCol w="2799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270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Proporción de niñas y niños menores de 6 años con estado nutricional normal (60%)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Rectángulo 33"/>
          <p:cNvSpPr/>
          <p:nvPr/>
        </p:nvSpPr>
        <p:spPr>
          <a:xfrm>
            <a:off x="8839431" y="5753663"/>
            <a:ext cx="2492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400" dirty="0">
                <a:latin typeface="+mj-lt"/>
                <a:cs typeface="Arial" panose="020B0604020202020204" pitchFamily="34" charset="0"/>
              </a:rPr>
              <a:t>Cobertura efectiva</a:t>
            </a:r>
            <a:endParaRPr lang="es-CL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5657464" y="5327309"/>
            <a:ext cx="360040" cy="432048"/>
          </a:xfrm>
          <a:prstGeom prst="downArrow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35" name="Tab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26514"/>
              </p:ext>
            </p:extLst>
          </p:nvPr>
        </p:nvGraphicFramePr>
        <p:xfrm>
          <a:off x="418135" y="3668351"/>
          <a:ext cx="2799131" cy="712708"/>
        </p:xfrm>
        <a:graphic>
          <a:graphicData uri="http://schemas.openxmlformats.org/drawingml/2006/table">
            <a:tbl>
              <a:tblPr/>
              <a:tblGrid>
                <a:gridCol w="2799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270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Proporción de niñas y niños menores de 3 años libre de caries en población inscrita (60%)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245920"/>
              </p:ext>
            </p:extLst>
          </p:nvPr>
        </p:nvGraphicFramePr>
        <p:xfrm>
          <a:off x="8776562" y="357793"/>
          <a:ext cx="2716772" cy="779844"/>
        </p:xfrm>
        <a:graphic>
          <a:graphicData uri="http://schemas.openxmlformats.org/drawingml/2006/table">
            <a:tbl>
              <a:tblPr/>
              <a:tblGrid>
                <a:gridCol w="2716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7984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GES (100%)</a:t>
                      </a:r>
                    </a:p>
                    <a:p>
                      <a:pPr algn="ctr" fontAlgn="ctr"/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Indicador crítico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1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98443" y="482707"/>
            <a:ext cx="86375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METAS </a:t>
            </a:r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SANITARIAS 2020</a:t>
            </a:r>
            <a:endParaRPr lang="es-E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6456040" y="4136596"/>
          <a:ext cx="3168352" cy="849351"/>
        </p:xfrm>
        <a:graphic>
          <a:graphicData uri="http://schemas.openxmlformats.org/drawingml/2006/table">
            <a:tbl>
              <a:tblPr/>
              <a:tblGrid>
                <a:gridCol w="3168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49351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Recuperación del Desarrollo Psicomotor </a:t>
                      </a:r>
                      <a:r>
                        <a:rPr lang="es-ES_tradnl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(90%)</a:t>
                      </a:r>
                      <a:endParaRPr lang="es-ES_tradnl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1994463" y="4221088"/>
          <a:ext cx="3267612" cy="864096"/>
        </p:xfrm>
        <a:graphic>
          <a:graphicData uri="http://schemas.openxmlformats.org/drawingml/2006/table">
            <a:tbl>
              <a:tblPr/>
              <a:tblGrid>
                <a:gridCol w="3267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Alta odontológica integral embarazadas (68%)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909239"/>
              </p:ext>
            </p:extLst>
          </p:nvPr>
        </p:nvGraphicFramePr>
        <p:xfrm>
          <a:off x="6456040" y="2276873"/>
          <a:ext cx="3168352" cy="779843"/>
        </p:xfrm>
        <a:graphic>
          <a:graphicData uri="http://schemas.openxmlformats.org/drawingml/2006/table">
            <a:tbl>
              <a:tblPr/>
              <a:tblGrid>
                <a:gridCol w="3168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79843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efectiva HTA en personas de 15 y mas años (54%)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706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6456040" y="3189198"/>
          <a:ext cx="3168352" cy="851851"/>
        </p:xfrm>
        <a:graphic>
          <a:graphicData uri="http://schemas.openxmlformats.org/drawingml/2006/table">
            <a:tbl>
              <a:tblPr/>
              <a:tblGrid>
                <a:gridCol w="3168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5185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Evaluación anual pie DM (90%)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706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376726"/>
              </p:ext>
            </p:extLst>
          </p:nvPr>
        </p:nvGraphicFramePr>
        <p:xfrm>
          <a:off x="1994463" y="2339847"/>
          <a:ext cx="3267612" cy="849351"/>
        </p:xfrm>
        <a:graphic>
          <a:graphicData uri="http://schemas.openxmlformats.org/drawingml/2006/table">
            <a:tbl>
              <a:tblPr/>
              <a:tblGrid>
                <a:gridCol w="3267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49351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Mujeres de 25 a 64 años con PAP vigente</a:t>
                      </a:r>
                      <a:r>
                        <a:rPr lang="es-CL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(80%)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/>
          </p:nvPr>
        </p:nvGraphicFramePr>
        <p:xfrm>
          <a:off x="1994463" y="5157192"/>
          <a:ext cx="3267612" cy="806450"/>
        </p:xfrm>
        <a:graphic>
          <a:graphicData uri="http://schemas.openxmlformats.org/drawingml/2006/table">
            <a:tbl>
              <a:tblPr/>
              <a:tblGrid>
                <a:gridCol w="3267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Alta odontológica integral 6 años (79%)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2001607" y="1425020"/>
          <a:ext cx="3260468" cy="779844"/>
        </p:xfrm>
        <a:graphic>
          <a:graphicData uri="http://schemas.openxmlformats.org/drawingml/2006/table">
            <a:tbl>
              <a:tblPr/>
              <a:tblGrid>
                <a:gridCol w="32604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79844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Cobertura LME 6 meses (60%)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535751"/>
              </p:ext>
            </p:extLst>
          </p:nvPr>
        </p:nvGraphicFramePr>
        <p:xfrm>
          <a:off x="1991545" y="3295299"/>
          <a:ext cx="3270531" cy="867957"/>
        </p:xfrm>
        <a:graphic>
          <a:graphicData uri="http://schemas.openxmlformats.org/drawingml/2006/table">
            <a:tbl>
              <a:tblPr/>
              <a:tblGrid>
                <a:gridCol w="32705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6795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Alta odontológica integral 12 años (75%)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602615"/>
              </p:ext>
            </p:extLst>
          </p:nvPr>
        </p:nvGraphicFramePr>
        <p:xfrm>
          <a:off x="6462168" y="1398414"/>
          <a:ext cx="3162224" cy="806450"/>
        </p:xfrm>
        <a:graphic>
          <a:graphicData uri="http://schemas.openxmlformats.org/drawingml/2006/table">
            <a:tbl>
              <a:tblPr/>
              <a:tblGrid>
                <a:gridCol w="3162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Cobertura efectiva DM2 en personas de 15 y mas años (30%)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706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767461"/>
              </p:ext>
            </p:extLst>
          </p:nvPr>
        </p:nvGraphicFramePr>
        <p:xfrm>
          <a:off x="6456041" y="5085185"/>
          <a:ext cx="3168351" cy="878458"/>
        </p:xfrm>
        <a:graphic>
          <a:graphicData uri="http://schemas.openxmlformats.org/drawingml/2006/table">
            <a:tbl>
              <a:tblPr/>
              <a:tblGrid>
                <a:gridCol w="31683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7845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Plan de participación (80%)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3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615314"/>
              </p:ext>
            </p:extLst>
          </p:nvPr>
        </p:nvGraphicFramePr>
        <p:xfrm>
          <a:off x="1056904" y="178130"/>
          <a:ext cx="10462161" cy="6246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3778828" y="2400300"/>
            <a:ext cx="5116873" cy="16937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L" sz="2800" dirty="0"/>
              <a:t>100% de las comunas en tramo 1</a:t>
            </a:r>
          </a:p>
        </p:txBody>
      </p:sp>
      <p:cxnSp>
        <p:nvCxnSpPr>
          <p:cNvPr id="72" name="Conector recto 71"/>
          <p:cNvCxnSpPr/>
          <p:nvPr/>
        </p:nvCxnSpPr>
        <p:spPr>
          <a:xfrm>
            <a:off x="10348942" y="944089"/>
            <a:ext cx="0" cy="50764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08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6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7354302" y="4900462"/>
            <a:ext cx="3387168" cy="115012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s-CL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DESAFIOS</a:t>
            </a:r>
            <a:endParaRPr lang="es-CL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724" y="1453645"/>
            <a:ext cx="3802325" cy="306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OVID-19: Estabilidad e inactivación del virus - Blog sobre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" r="4060"/>
          <a:stretch/>
        </p:blipFill>
        <p:spPr bwMode="auto">
          <a:xfrm>
            <a:off x="1524777" y="3501880"/>
            <a:ext cx="4319774" cy="279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20176"/>
          <a:stretch/>
        </p:blipFill>
        <p:spPr>
          <a:xfrm>
            <a:off x="1524777" y="795647"/>
            <a:ext cx="4319774" cy="236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7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4"/>
          <p:cNvSpPr>
            <a:spLocks noGrp="1"/>
          </p:cNvSpPr>
          <p:nvPr>
            <p:ph type="title"/>
          </p:nvPr>
        </p:nvSpPr>
        <p:spPr>
          <a:xfrm>
            <a:off x="1578078" y="4445001"/>
            <a:ext cx="9984657" cy="1325562"/>
          </a:xfrm>
        </p:spPr>
        <p:txBody>
          <a:bodyPr/>
          <a:lstStyle/>
          <a:p>
            <a:pPr algn="just" eaLnBrk="1" hangingPunct="1"/>
            <a:r>
              <a:rPr lang="es-CL" altLang="es-CL" sz="1600" dirty="0"/>
              <a:t>Montoya-Aguilar C. “La Atención Primaria de Salud en Chile y el papel de los médicos. Nuevos objetivos en el año 2010”. </a:t>
            </a:r>
            <a:r>
              <a:rPr lang="es-CL" altLang="es-CL" sz="1600" dirty="0" err="1"/>
              <a:t>Cuad</a:t>
            </a:r>
            <a:r>
              <a:rPr lang="es-CL" altLang="es-CL" sz="1600" dirty="0"/>
              <a:t> </a:t>
            </a:r>
            <a:r>
              <a:rPr lang="es-CL" altLang="es-CL" sz="1600" dirty="0" err="1"/>
              <a:t>Méd</a:t>
            </a:r>
            <a:r>
              <a:rPr lang="es-CL" altLang="es-CL" sz="1600" dirty="0"/>
              <a:t> </a:t>
            </a:r>
            <a:r>
              <a:rPr lang="es-CL" altLang="es-CL" sz="1600" dirty="0" err="1"/>
              <a:t>Soc</a:t>
            </a:r>
            <a:r>
              <a:rPr lang="es-CL" altLang="es-CL" sz="1600" dirty="0"/>
              <a:t> (Chile) 2010, 50 (3): 167-177.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Jornada de inducción EDF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508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51" y="1131283"/>
            <a:ext cx="8716297" cy="30208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fecha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CL" smtClean="0">
                <a:solidFill>
                  <a:prstClr val="black">
                    <a:tint val="75000"/>
                  </a:prstClr>
                </a:solidFill>
              </a:rPr>
              <a:t>1 de Abril 2019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4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5471" y="201837"/>
            <a:ext cx="10363200" cy="760066"/>
          </a:xfrm>
        </p:spPr>
        <p:txBody>
          <a:bodyPr/>
          <a:lstStyle/>
          <a:p>
            <a:r>
              <a:rPr lang="es-CL" dirty="0" smtClean="0"/>
              <a:t>Algunos Nodos a trabajar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type="subTitle" idx="1"/>
          </p:nvPr>
        </p:nvSpPr>
        <p:spPr>
          <a:xfrm>
            <a:off x="1047135" y="1365662"/>
            <a:ext cx="10205884" cy="491851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MAIS con diferentes grados de avance en la región.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Comunicación </a:t>
            </a:r>
            <a:r>
              <a:rPr lang="es-CL" sz="2200" dirty="0" err="1" smtClean="0"/>
              <a:t>interniveles</a:t>
            </a:r>
            <a:r>
              <a:rPr lang="es-CL" sz="2200" dirty="0" smtClean="0"/>
              <a:t> (Referencia-</a:t>
            </a:r>
            <a:r>
              <a:rPr lang="es-CL" sz="2200" dirty="0" err="1" smtClean="0"/>
              <a:t>Contrarreferencia</a:t>
            </a:r>
            <a:r>
              <a:rPr lang="es-CL" sz="2200" dirty="0" smtClean="0"/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Fragmentación dentro de la red asistencial.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Desconocimiento del arsenal farmacológico APS.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Dispersión geográfica como barrera de entrada.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Laboratorio e </a:t>
            </a:r>
            <a:r>
              <a:rPr lang="es-CL" sz="2200" dirty="0" err="1" smtClean="0"/>
              <a:t>imagenología</a:t>
            </a:r>
            <a:r>
              <a:rPr lang="es-CL" sz="2200" dirty="0" smtClean="0"/>
              <a:t>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Cartera </a:t>
            </a:r>
            <a:r>
              <a:rPr lang="es-CL" sz="2200" dirty="0" smtClean="0"/>
              <a:t>acotada.</a:t>
            </a:r>
            <a:endParaRPr lang="es-CL" sz="2200" dirty="0" smtClean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Oportunidad.</a:t>
            </a:r>
            <a:endParaRPr lang="es-CL" sz="2200" dirty="0" smtClean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Validación dentro de la </a:t>
            </a:r>
            <a:r>
              <a:rPr lang="es-CL" sz="2200" dirty="0" smtClean="0"/>
              <a:t>Red.</a:t>
            </a:r>
            <a:endParaRPr lang="es-CL" sz="2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Programación en </a:t>
            </a:r>
            <a:r>
              <a:rPr lang="es-CL" sz="2200" dirty="0" smtClean="0"/>
              <a:t>red.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200" dirty="0" smtClean="0"/>
              <a:t>Contingencias: Lo social – Lo pandémico.</a:t>
            </a:r>
            <a:endParaRPr lang="es-CL" sz="2200" dirty="0" smtClean="0"/>
          </a:p>
          <a:p>
            <a:pPr algn="l"/>
            <a:endParaRPr lang="es-CL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039" y="3919184"/>
            <a:ext cx="23336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653117" y="2348881"/>
            <a:ext cx="10907687" cy="1458579"/>
          </a:xfrm>
        </p:spPr>
        <p:txBody>
          <a:bodyPr>
            <a:normAutofit/>
          </a:bodyPr>
          <a:lstStyle/>
          <a:p>
            <a:pPr algn="ctr"/>
            <a:r>
              <a:rPr lang="es-CL" sz="48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RED APS SERVICIO DE SALUD COQUIMBO</a:t>
            </a:r>
            <a:endParaRPr lang="es-CL" sz="48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  <a:p>
            <a:pPr algn="ctr"/>
            <a:endParaRPr lang="es-ES_tradnl" sz="2799" dirty="0">
              <a:solidFill>
                <a:schemeClr val="accent1">
                  <a:lumMod val="75000"/>
                </a:schemeClr>
              </a:solidFill>
              <a:latin typeface="Candara"/>
              <a:ea typeface="Tahoma" panose="020B0604030504040204" pitchFamily="34" charset="0"/>
              <a:cs typeface="Candara"/>
            </a:endParaRPr>
          </a:p>
        </p:txBody>
      </p:sp>
      <p:grpSp>
        <p:nvGrpSpPr>
          <p:cNvPr id="5" name="Agrupar 4"/>
          <p:cNvGrpSpPr/>
          <p:nvPr/>
        </p:nvGrpSpPr>
        <p:grpSpPr>
          <a:xfrm>
            <a:off x="1105305" y="4616720"/>
            <a:ext cx="9867724" cy="524209"/>
            <a:chOff x="181012" y="4135550"/>
            <a:chExt cx="8821518" cy="524209"/>
          </a:xfrm>
        </p:grpSpPr>
        <p:grpSp>
          <p:nvGrpSpPr>
            <p:cNvPr id="12" name="2 Grupo"/>
            <p:cNvGrpSpPr>
              <a:grpSpLocks/>
            </p:cNvGrpSpPr>
            <p:nvPr/>
          </p:nvGrpSpPr>
          <p:grpSpPr bwMode="auto">
            <a:xfrm>
              <a:off x="181012" y="4135550"/>
              <a:ext cx="4743450" cy="520378"/>
              <a:chOff x="3608088" y="5329398"/>
              <a:chExt cx="4743450" cy="508540"/>
            </a:xfrm>
          </p:grpSpPr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8088" y="5373216"/>
                <a:ext cx="962375" cy="375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8918" y="5410573"/>
                <a:ext cx="618801" cy="33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5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6560" y="5406933"/>
                <a:ext cx="349440" cy="3494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pic>
          <p:pic>
            <p:nvPicPr>
              <p:cNvPr id="16" name="Picture 7"/>
              <p:cNvPicPr>
                <a:picLocks noChangeAspect="1" noChangeArrowheads="1"/>
              </p:cNvPicPr>
              <p:nvPr/>
            </p:nvPicPr>
            <p:blipFill>
              <a:blip r:embed="rId6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7493" y="5428780"/>
                <a:ext cx="390581" cy="374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3743" y="5420978"/>
                <a:ext cx="637795" cy="328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1 Imagen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2002" y="5329398"/>
                <a:ext cx="352246" cy="508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" name="2 Grupo"/>
            <p:cNvGrpSpPr>
              <a:grpSpLocks/>
            </p:cNvGrpSpPr>
            <p:nvPr/>
          </p:nvGrpSpPr>
          <p:grpSpPr bwMode="auto">
            <a:xfrm>
              <a:off x="4259080" y="4136138"/>
              <a:ext cx="4743450" cy="523621"/>
              <a:chOff x="3608088" y="5329398"/>
              <a:chExt cx="4743450" cy="50854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3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8088" y="5373216"/>
                <a:ext cx="962375" cy="3758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8918" y="5410573"/>
                <a:ext cx="618801" cy="338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6"/>
              <p:cNvPicPr>
                <a:picLocks noChangeAspect="1" noChangeArrowheads="1"/>
              </p:cNvPicPr>
              <p:nvPr/>
            </p:nvPicPr>
            <p:blipFill>
              <a:blip r:embed="rId5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6560" y="5406933"/>
                <a:ext cx="349440" cy="3494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pic>
          <p:pic>
            <p:nvPicPr>
              <p:cNvPr id="30" name="Picture 7"/>
              <p:cNvPicPr>
                <a:picLocks noChangeAspect="1" noChangeArrowheads="1"/>
              </p:cNvPicPr>
              <p:nvPr/>
            </p:nvPicPr>
            <p:blipFill>
              <a:blip r:embed="rId6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7493" y="5428780"/>
                <a:ext cx="390581" cy="374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7" cstate="email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3743" y="5420978"/>
                <a:ext cx="637795" cy="328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1 Imagen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2002" y="5329398"/>
                <a:ext cx="352246" cy="508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Rectángulo 1"/>
          <p:cNvSpPr/>
          <p:nvPr/>
        </p:nvSpPr>
        <p:spPr>
          <a:xfrm>
            <a:off x="6985599" y="5284624"/>
            <a:ext cx="5015345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Subdirección de Atención Primaria de Salud </a:t>
            </a:r>
          </a:p>
          <a:p>
            <a:pPr algn="ctr"/>
            <a:r>
              <a:rPr lang="es-ES_tradnl" b="1" dirty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Servicio de Salud </a:t>
            </a:r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Coquimbo</a:t>
            </a:r>
          </a:p>
          <a:p>
            <a:pPr algn="ctr"/>
            <a:r>
              <a:rPr lang="es-ES_tradnl" b="1" dirty="0" smtClean="0">
                <a:solidFill>
                  <a:srgbClr val="2E75B6"/>
                </a:solidFill>
                <a:latin typeface="Candara"/>
                <a:ea typeface="Tahoma" panose="020B0604030504040204" pitchFamily="34" charset="0"/>
                <a:cs typeface="Candara"/>
              </a:rPr>
              <a:t>Mayo 2020</a:t>
            </a:r>
            <a:endParaRPr lang="es-ES_tradnl" b="1" dirty="0">
              <a:solidFill>
                <a:srgbClr val="2E75B6"/>
              </a:solidFill>
              <a:latin typeface="Candara"/>
              <a:ea typeface="Tahoma" panose="020B0604030504040204" pitchFamily="34" charset="0"/>
              <a:cs typeface="Candara"/>
            </a:endParaRPr>
          </a:p>
        </p:txBody>
      </p:sp>
      <p:pic>
        <p:nvPicPr>
          <p:cNvPr id="3" name="Imagen 2" descr="LOGO-APS-FINA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728" y="205934"/>
            <a:ext cx="1472603" cy="139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2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ema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8615</TotalTime>
  <Words>1759</Words>
  <Application>Microsoft Office PowerPoint</Application>
  <PresentationFormat>Panorámica</PresentationFormat>
  <Paragraphs>348</Paragraphs>
  <Slides>27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27</vt:i4>
      </vt:variant>
    </vt:vector>
  </HeadingPairs>
  <TitlesOfParts>
    <vt:vector size="46" baseType="lpstr">
      <vt:lpstr>Microsoft YaHei</vt:lpstr>
      <vt:lpstr>ＭＳ Ｐゴシック</vt:lpstr>
      <vt:lpstr>ＭＳ Ｐゴシック</vt:lpstr>
      <vt:lpstr>Arial</vt:lpstr>
      <vt:lpstr>Arial Narrow</vt:lpstr>
      <vt:lpstr>Calibri</vt:lpstr>
      <vt:lpstr>Calibri Light</vt:lpstr>
      <vt:lpstr>Candara</vt:lpstr>
      <vt:lpstr>gobCL</vt:lpstr>
      <vt:lpstr>Tahoma</vt:lpstr>
      <vt:lpstr>Verdana</vt:lpstr>
      <vt:lpstr>Wingdings</vt:lpstr>
      <vt:lpstr>ヒラギノ角ゴ Pro W3</vt:lpstr>
      <vt:lpstr>Tema de Office</vt:lpstr>
      <vt:lpstr>1_Office Theme</vt:lpstr>
      <vt:lpstr>Tema predeterminado</vt:lpstr>
      <vt:lpstr>2_Office Theme</vt:lpstr>
      <vt:lpstr>1_Tema de Office</vt:lpstr>
      <vt:lpstr>1_Tema predeterminado</vt:lpstr>
      <vt:lpstr>Presentación de PowerPoint</vt:lpstr>
      <vt:lpstr>Presentación de PowerPoint</vt:lpstr>
      <vt:lpstr>Presentación de PowerPoint</vt:lpstr>
      <vt:lpstr>Evidencia de Impacto en Salud de Sistemas Basados en  APS y Medicina Familiar</vt:lpstr>
      <vt:lpstr>Presentación de PowerPoint</vt:lpstr>
      <vt:lpstr>Presentación de PowerPoint</vt:lpstr>
      <vt:lpstr>Presentación de PowerPoint</vt:lpstr>
      <vt:lpstr>Presentación de PowerPoint</vt:lpstr>
      <vt:lpstr>¿Y qué pasa en la región?  </vt:lpstr>
      <vt:lpstr>Presentación de PowerPoint</vt:lpstr>
      <vt:lpstr>DESAFIO:  MANTENER A LA GENTE SANA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DESAFIOS</vt:lpstr>
      <vt:lpstr>Montoya-Aguilar C. “La Atención Primaria de Salud en Chile y el papel de los médicos. Nuevos objetivos en el año 2010”. Cuad Méd Soc (Chile) 2010, 50 (3): 167-177.</vt:lpstr>
      <vt:lpstr>Algunos Nodos a trabajar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Alexis Eduardo Ahumada Salinas</dc:creator>
  <cp:lastModifiedBy>rafael alaniz</cp:lastModifiedBy>
  <cp:revision>335</cp:revision>
  <cp:lastPrinted>2017-06-06T01:01:39Z</cp:lastPrinted>
  <dcterms:created xsi:type="dcterms:W3CDTF">2016-10-11T21:00:36Z</dcterms:created>
  <dcterms:modified xsi:type="dcterms:W3CDTF">2020-05-22T21:11:22Z</dcterms:modified>
</cp:coreProperties>
</file>